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6"/>
  </p:notesMasterIdLst>
  <p:handoutMasterIdLst>
    <p:handoutMasterId r:id="rId17"/>
  </p:handoutMasterIdLst>
  <p:sldIdLst>
    <p:sldId id="317" r:id="rId2"/>
    <p:sldId id="312" r:id="rId3"/>
    <p:sldId id="1080" r:id="rId4"/>
    <p:sldId id="1081" r:id="rId5"/>
    <p:sldId id="1082" r:id="rId6"/>
    <p:sldId id="1083" r:id="rId7"/>
    <p:sldId id="1084" r:id="rId8"/>
    <p:sldId id="1085" r:id="rId9"/>
    <p:sldId id="303" r:id="rId10"/>
    <p:sldId id="310" r:id="rId11"/>
    <p:sldId id="1087" r:id="rId12"/>
    <p:sldId id="307" r:id="rId13"/>
    <p:sldId id="320" r:id="rId14"/>
    <p:sldId id="1086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 Chiode Perpetuo Batista Santos" initials="OCPBS" lastIdx="28" clrIdx="0">
    <p:extLst>
      <p:ext uri="{19B8F6BF-5375-455C-9EA6-DF929625EA0E}">
        <p15:presenceInfo xmlns:p15="http://schemas.microsoft.com/office/powerpoint/2012/main" userId="S-1-5-21-1992632292-886138942-709122288-38561" providerId="AD"/>
      </p:ext>
    </p:extLst>
  </p:cmAuthor>
  <p:cmAuthor id="2" name="Fernando Resende Barbosa" initials="FRB" lastIdx="5" clrIdx="1">
    <p:extLst>
      <p:ext uri="{19B8F6BF-5375-455C-9EA6-DF929625EA0E}">
        <p15:presenceInfo xmlns:p15="http://schemas.microsoft.com/office/powerpoint/2012/main" userId="S-1-5-21-1992632292-886138942-709122288-387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EFEFE"/>
    <a:srgbClr val="1ED0A6"/>
    <a:srgbClr val="36B9EC"/>
    <a:srgbClr val="4EB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7" autoAdjust="0"/>
    <p:restoredTop sz="90526" autoAdjust="0"/>
  </p:normalViewPr>
  <p:slideViewPr>
    <p:cSldViewPr snapToGrid="0" showGuides="1">
      <p:cViewPr varScale="1">
        <p:scale>
          <a:sx n="104" d="100"/>
          <a:sy n="104" d="100"/>
        </p:scale>
        <p:origin x="1152" y="9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rnando.resende\Downloads\tabela%20cidades%20tarifa%20zero%20c&#243;pi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rnando.resende\Downloads\tabela%20cidades%20tarifa%20zero%20c&#243;pi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3695134732139855E-2"/>
          <c:y val="0.10874273663768907"/>
          <c:w val="0.94484876817638785"/>
          <c:h val="0.89041433404639447"/>
        </c:manualLayout>
      </c:layout>
      <c:pie3DChart>
        <c:varyColors val="1"/>
        <c:ser>
          <c:idx val="0"/>
          <c:order val="0"/>
          <c:tx>
            <c:strRef>
              <c:f>'Quantidade por Estado'!$B$1</c:f>
              <c:strCache>
                <c:ptCount val="1"/>
                <c:pt idx="0">
                  <c:v>Quantidade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1E6-4A69-9623-33EE02E2BD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1E6-4A69-9623-33EE02E2BD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1E6-4A69-9623-33EE02E2BD7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1E6-4A69-9623-33EE02E2BD7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1E6-4A69-9623-33EE02E2BD7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1E6-4A69-9623-33EE02E2BD7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1E6-4A69-9623-33EE02E2BD7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1E6-4A69-9623-33EE02E2BD7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1E6-4A69-9623-33EE02E2BD7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1E6-4A69-9623-33EE02E2BD76}"/>
              </c:ext>
            </c:extLst>
          </c:dPt>
          <c:dLbls>
            <c:dLbl>
              <c:idx val="9"/>
              <c:layout>
                <c:manualLayout>
                  <c:x val="3.1043849437329659E-3"/>
                  <c:y val="-1.1038729255508663E-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1E6-4A69-9623-33EE02E2BD76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'Quantidade por Estado'!$A$2:$A$11</c:f>
              <c:strCache>
                <c:ptCount val="10"/>
                <c:pt idx="0">
                  <c:v>SP</c:v>
                </c:pt>
                <c:pt idx="1">
                  <c:v>MG</c:v>
                </c:pt>
                <c:pt idx="2">
                  <c:v>PR</c:v>
                </c:pt>
                <c:pt idx="3">
                  <c:v>RJ</c:v>
                </c:pt>
                <c:pt idx="4">
                  <c:v>SC</c:v>
                </c:pt>
                <c:pt idx="5">
                  <c:v>GO</c:v>
                </c:pt>
                <c:pt idx="6">
                  <c:v>CE</c:v>
                </c:pt>
                <c:pt idx="7">
                  <c:v>RS</c:v>
                </c:pt>
                <c:pt idx="8">
                  <c:v>ES</c:v>
                </c:pt>
                <c:pt idx="9">
                  <c:v>MS</c:v>
                </c:pt>
              </c:strCache>
            </c:strRef>
          </c:cat>
          <c:val>
            <c:numRef>
              <c:f>'Quantidade por Estado'!$B$2:$B$11</c:f>
              <c:numCache>
                <c:formatCode>General</c:formatCode>
                <c:ptCount val="10"/>
                <c:pt idx="0">
                  <c:v>23</c:v>
                </c:pt>
                <c:pt idx="1">
                  <c:v>22</c:v>
                </c:pt>
                <c:pt idx="2">
                  <c:v>10</c:v>
                </c:pt>
                <c:pt idx="3">
                  <c:v>9</c:v>
                </c:pt>
                <c:pt idx="4">
                  <c:v>6</c:v>
                </c:pt>
                <c:pt idx="5">
                  <c:v>4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1E6-4A69-9623-33EE02E2B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89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70301752"/>
        <c:axId val="320262752"/>
      </c:barChart>
      <c:catAx>
        <c:axId val="270301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0262752"/>
        <c:crosses val="autoZero"/>
        <c:auto val="1"/>
        <c:lblAlgn val="ctr"/>
        <c:lblOffset val="100"/>
        <c:noMultiLvlLbl val="0"/>
      </c:catAx>
      <c:valAx>
        <c:axId val="320262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0301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4824094772E-2"/>
          <c:y val="3.8766205310821533E-2"/>
          <c:w val="0.97594964504241943"/>
          <c:h val="0.94163489341735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1C3-4F98-929D-9F9D4EEA866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1C3-4F98-929D-9F9D4EEA866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C3-4F98-929D-9F9D4EEA8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Planilha5!$B$1</c:f>
              <c:strCache>
                <c:ptCount val="1"/>
                <c:pt idx="0">
                  <c:v>Qtd. Cidade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05"/>
                  <c:y val="4.62962962962946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25-4F56-BDA2-0A10DE1DAB8B}"/>
                </c:ext>
              </c:extLst>
            </c:dLbl>
            <c:dLbl>
              <c:idx val="1"/>
              <c:layout>
                <c:manualLayout>
                  <c:x val="-5.5555555555555552E-2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25-4F56-BDA2-0A10DE1DAB8B}"/>
                </c:ext>
              </c:extLst>
            </c:dLbl>
            <c:dLbl>
              <c:idx val="2"/>
              <c:layout>
                <c:manualLayout>
                  <c:x val="-5.833333333333333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25-4F56-BDA2-0A10DE1DAB8B}"/>
                </c:ext>
              </c:extLst>
            </c:dLbl>
            <c:dLbl>
              <c:idx val="3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25-4F56-BDA2-0A10DE1DAB8B}"/>
                </c:ext>
              </c:extLst>
            </c:dLbl>
            <c:dLbl>
              <c:idx val="4"/>
              <c:layout>
                <c:manualLayout>
                  <c:x val="-6.944444444444444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25-4F56-BDA2-0A10DE1DAB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Planilha5!$A$2:$A$6</c:f>
              <c:strCache>
                <c:ptCount val="5"/>
                <c:pt idx="0">
                  <c:v>&lt; 10 mil </c:v>
                </c:pt>
                <c:pt idx="1">
                  <c:v>10 - 20 mil</c:v>
                </c:pt>
                <c:pt idx="2">
                  <c:v>20 - 50 mil</c:v>
                </c:pt>
                <c:pt idx="3">
                  <c:v>50 - 100 mil</c:v>
                </c:pt>
                <c:pt idx="4">
                  <c:v>&gt; 100 mil</c:v>
                </c:pt>
              </c:strCache>
            </c:strRef>
          </c:cat>
          <c:val>
            <c:numRef>
              <c:f>Planilha5!$B$2:$B$6</c:f>
              <c:numCache>
                <c:formatCode>General</c:formatCode>
                <c:ptCount val="5"/>
                <c:pt idx="0">
                  <c:v>9</c:v>
                </c:pt>
                <c:pt idx="1">
                  <c:v>17</c:v>
                </c:pt>
                <c:pt idx="2">
                  <c:v>34</c:v>
                </c:pt>
                <c:pt idx="3">
                  <c:v>14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25-4F56-BDA2-0A10DE1DAB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20264712"/>
        <c:axId val="320263536"/>
      </c:barChart>
      <c:catAx>
        <c:axId val="3202647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Quant.</a:t>
                </a:r>
                <a:r>
                  <a:rPr lang="en-US" baseline="0"/>
                  <a:t> habitantes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0263536"/>
        <c:crosses val="autoZero"/>
        <c:auto val="1"/>
        <c:lblAlgn val="ctr"/>
        <c:lblOffset val="100"/>
        <c:noMultiLvlLbl val="0"/>
      </c:catAx>
      <c:valAx>
        <c:axId val="320263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Quant. cidades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0264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4084E972-8574-4AF9-AAC9-1FF50E1DAB41}" type="datetimeFigureOut">
              <a:rPr lang="es-PE" smtClean="0"/>
              <a:pPr/>
              <a:t>8/04/2024</a:t>
            </a:fld>
            <a:endParaRPr lang="es-P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AA404EB5-56F3-4E4C-91D5-689917F379C7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18549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D281A71C-044D-42A2-866A-0C1E275534E8}" type="datetimeFigureOut">
              <a:rPr lang="x-none" smtClean="0"/>
              <a:pPr/>
              <a:t>08/04/2024</a:t>
            </a:fld>
            <a:endParaRPr lang="x-non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97082632-C89F-4A6D-956A-8F4375958F4D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73958295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3125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3150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9898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4595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0732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defPPr/>
            <a:lvl1pPr marL="0" indent="0" algn="ctr">
              <a:buFontTx/>
              <a:buNone/>
              <a:defRPr lang="en-US" altLang="ko-KR" sz="540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18" name="Grupo 17"/>
          <p:cNvGrpSpPr/>
          <p:nvPr userDrawn="1"/>
        </p:nvGrpSpPr>
        <p:grpSpPr>
          <a:xfrm>
            <a:off x="-14514" y="-34404"/>
            <a:ext cx="5646057" cy="844292"/>
            <a:chOff x="2155825" y="2846388"/>
            <a:chExt cx="7877176" cy="1177926"/>
          </a:xfrm>
        </p:grpSpPr>
        <p:sp>
          <p:nvSpPr>
            <p:cNvPr id="19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0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1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2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3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4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5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6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2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9079608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0804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20993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135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4024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647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0064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800"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 And Send To Back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3834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defPPr/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42980F6D-A868-4A50-9975-6D38EF3EF1D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12852147-F4BC-4002-8D9B-559F42913C6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A8E4311-9832-4868-9218-82FDF254D1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4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37114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flipH="1">
            <a:off x="6574974" y="1879"/>
            <a:ext cx="5617026" cy="839951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4510084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 flipH="1">
            <a:off x="6160705" y="-18648"/>
            <a:ext cx="6045470" cy="904019"/>
            <a:chOff x="2155825" y="2846388"/>
            <a:chExt cx="7877176" cy="1177926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9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0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1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2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3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4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5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6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6638635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83281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7BF33F5-3E6C-464B-9956-2C5841518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59" y="179294"/>
            <a:ext cx="11793069" cy="6696636"/>
          </a:xfrm>
          <a:prstGeom prst="rect">
            <a:avLst/>
          </a:prstGeom>
        </p:spPr>
      </p:pic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0928136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2692136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36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548698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3699777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91" r:id="rId3"/>
    <p:sldLayoutId id="2147483688" r:id="rId4"/>
    <p:sldLayoutId id="2147483684" r:id="rId5"/>
    <p:sldLayoutId id="2147483693" r:id="rId6"/>
    <p:sldLayoutId id="2147483699" r:id="rId7"/>
    <p:sldLayoutId id="2147483685" r:id="rId8"/>
    <p:sldLayoutId id="2147483686" r:id="rId9"/>
    <p:sldLayoutId id="2147483687" r:id="rId10"/>
    <p:sldLayoutId id="2147483696" r:id="rId11"/>
    <p:sldLayoutId id="2147483695" r:id="rId12"/>
    <p:sldLayoutId id="2147483690" r:id="rId13"/>
    <p:sldLayoutId id="2147483689" r:id="rId14"/>
    <p:sldLayoutId id="2147483692" r:id="rId15"/>
    <p:sldLayoutId id="2147483680" r:id="rId16"/>
    <p:sldLayoutId id="2147483665" r:id="rId17"/>
    <p:sldLayoutId id="2147483677" r:id="rId18"/>
  </p:sldLayoutIdLst>
  <p:transition/>
  <p:txStyles>
    <p:titleStyle>
      <a:defPPr/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riana.mg.gov.br/" TargetMode="External"/><Relationship Id="rId3" Type="http://schemas.openxmlformats.org/officeDocument/2006/relationships/hyperlink" Target="https://www.teses.usp.br/teses/disponiveis/102/102132/tde-17042018-152926/publico/DissertacaoCorrigidaMilenadeLimaeSilva.pdf" TargetMode="External"/><Relationship Id="rId7" Type="http://schemas.openxmlformats.org/officeDocument/2006/relationships/hyperlink" Target="https://www.eptmarica.rj.gov.b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marica.rj.gov.br/tag/tarifa-zero/" TargetMode="External"/><Relationship Id="rId11" Type="http://schemas.openxmlformats.org/officeDocument/2006/relationships/hyperlink" Target="https://pt.wikipedia.org/wiki/Movimento_Passe_Livre" TargetMode="External"/><Relationship Id="rId5" Type="http://schemas.openxmlformats.org/officeDocument/2006/relationships/hyperlink" Target="https://formosa.go.gov.br/" TargetMode="External"/><Relationship Id="rId10" Type="http://schemas.openxmlformats.org/officeDocument/2006/relationships/hyperlink" Target="https://docs.google.com/spreadsheets/d/1FFgkyuQEeYYBgk5kWC1P9HKZzlECBS4H/edit#gid=647725414" TargetMode="External"/><Relationship Id="rId4" Type="http://schemas.openxmlformats.org/officeDocument/2006/relationships/hyperlink" Target="https://www.camara.leg.br/proposicoesWeb/prop_mostrarintegra?codteor=2273368&amp;filename=PEC%2025/2023" TargetMode="External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412333" y="820541"/>
            <a:ext cx="5101776" cy="861774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sz="5000" dirty="0">
                <a:solidFill>
                  <a:srgbClr val="FFFF00"/>
                </a:solidFill>
                <a:latin typeface="Arial Black" panose="020B0A04020102020204" pitchFamily="34" charset="0"/>
              </a:rPr>
              <a:t>TARIFA ZERO</a:t>
            </a:r>
            <a:endParaRPr lang="ko-KR" altLang="en-US" sz="5000" dirty="0">
              <a:solidFill>
                <a:srgbClr val="FFFF00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412333" y="3072081"/>
            <a:ext cx="2450940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000" b="1" i="1" dirty="0">
                <a:solidFill>
                  <a:schemeClr val="tx1"/>
                </a:solidFill>
                <a:effectLst/>
                <a:latin typeface="+mn-lt"/>
              </a:rPr>
              <a:t>Maricá-RJ  </a:t>
            </a:r>
          </a:p>
          <a:p>
            <a:pPr algn="l"/>
            <a:endParaRPr lang="en-US" altLang="ko-KR" sz="2000" b="1" i="1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000" b="1" i="1" dirty="0">
                <a:solidFill>
                  <a:schemeClr val="tx1"/>
                </a:solidFill>
                <a:effectLst/>
                <a:latin typeface="+mn-lt"/>
              </a:rPr>
              <a:t>Mariana-MG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2000" b="1" i="1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000" b="1" i="1" dirty="0">
                <a:solidFill>
                  <a:schemeClr val="tx1"/>
                </a:solidFill>
                <a:effectLst/>
                <a:latin typeface="+mn-lt"/>
              </a:rPr>
              <a:t>Formosa-GO</a:t>
            </a:r>
            <a:endParaRPr lang="ko-KR" altLang="en-US" sz="2000" b="1" i="1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BA88030E-6A29-49F2-BA00-EF7A018D8B89}"/>
              </a:ext>
            </a:extLst>
          </p:cNvPr>
          <p:cNvSpPr/>
          <p:nvPr/>
        </p:nvSpPr>
        <p:spPr>
          <a:xfrm>
            <a:off x="242047" y="5768788"/>
            <a:ext cx="9063318" cy="1089212"/>
          </a:xfrm>
          <a:custGeom>
            <a:avLst/>
            <a:gdLst>
              <a:gd name="connsiteX0" fmla="*/ 4531659 w 9063318"/>
              <a:gd name="connsiteY0" fmla="*/ 0 h 1089212"/>
              <a:gd name="connsiteX1" fmla="*/ 9063318 w 9063318"/>
              <a:gd name="connsiteY1" fmla="*/ 1042147 h 1089212"/>
              <a:gd name="connsiteX2" fmla="*/ 9052984 w 9063318"/>
              <a:gd name="connsiteY2" fmla="*/ 1089212 h 1089212"/>
              <a:gd name="connsiteX3" fmla="*/ 10334 w 9063318"/>
              <a:gd name="connsiteY3" fmla="*/ 1089212 h 1089212"/>
              <a:gd name="connsiteX4" fmla="*/ 0 w 9063318"/>
              <a:gd name="connsiteY4" fmla="*/ 1042147 h 1089212"/>
              <a:gd name="connsiteX5" fmla="*/ 4531659 w 9063318"/>
              <a:gd name="connsiteY5" fmla="*/ 0 h 10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63318" h="1089212">
                <a:moveTo>
                  <a:pt x="4531659" y="0"/>
                </a:moveTo>
                <a:cubicBezTo>
                  <a:pt x="7034425" y="0"/>
                  <a:pt x="9063318" y="466585"/>
                  <a:pt x="9063318" y="1042147"/>
                </a:cubicBezTo>
                <a:lnTo>
                  <a:pt x="9052984" y="1089212"/>
                </a:lnTo>
                <a:lnTo>
                  <a:pt x="10334" y="1089212"/>
                </a:lnTo>
                <a:lnTo>
                  <a:pt x="0" y="1042147"/>
                </a:lnTo>
                <a:cubicBezTo>
                  <a:pt x="0" y="466585"/>
                  <a:pt x="2028893" y="0"/>
                  <a:pt x="453165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x-non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900754-8EA6-4BDC-A2EA-093C3B71C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1" t="17154" r="5058" b="18514"/>
          <a:stretch>
            <a:fillRect/>
          </a:stretch>
        </p:blipFill>
        <p:spPr>
          <a:xfrm>
            <a:off x="3136473" y="3200118"/>
            <a:ext cx="8431305" cy="354297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8FA808E-991D-9207-E048-C46FAE2D21D4}"/>
              </a:ext>
            </a:extLst>
          </p:cNvPr>
          <p:cNvSpPr/>
          <p:nvPr/>
        </p:nvSpPr>
        <p:spPr>
          <a:xfrm>
            <a:off x="412333" y="2312856"/>
            <a:ext cx="449834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Estudo sobre as cidades: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F6A3F1-54E1-6444-D529-8F0FBE3F5DA2}"/>
              </a:ext>
            </a:extLst>
          </p:cNvPr>
          <p:cNvSpPr txBox="1"/>
          <p:nvPr/>
        </p:nvSpPr>
        <p:spPr>
          <a:xfrm>
            <a:off x="412333" y="6435316"/>
            <a:ext cx="61052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</a:rPr>
              <a:t>Equipe Técnica/CTMU/CLDF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F98F48A-C271-5A1A-81CB-1313AC6B1AA4}"/>
              </a:ext>
            </a:extLst>
          </p:cNvPr>
          <p:cNvSpPr/>
          <p:nvPr/>
        </p:nvSpPr>
        <p:spPr>
          <a:xfrm>
            <a:off x="9559636" y="5698836"/>
            <a:ext cx="277091" cy="1156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5D662B6-F8F3-836B-FCA9-1B0A70CE25FD}"/>
              </a:ext>
            </a:extLst>
          </p:cNvPr>
          <p:cNvSpPr txBox="1"/>
          <p:nvPr/>
        </p:nvSpPr>
        <p:spPr>
          <a:xfrm>
            <a:off x="2963221" y="6453788"/>
            <a:ext cx="1477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29/09/2023</a:t>
            </a:r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305461" y="2018131"/>
            <a:ext cx="2934851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</a:rPr>
              <a:t>Contratos com vigência anual, podendo atingir 5 anos.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4CAEB3-13F2-44E1-8730-831E08709E30}"/>
              </a:ext>
            </a:extLst>
          </p:cNvPr>
          <p:cNvSpPr txBox="1"/>
          <p:nvPr/>
        </p:nvSpPr>
        <p:spPr>
          <a:xfrm>
            <a:off x="8370116" y="4597291"/>
            <a:ext cx="352714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</a:rPr>
              <a:t>104 ônibus contratados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Contratação</a:t>
            </a:r>
            <a:r>
              <a:rPr lang="en-US" altLang="ko-KR" sz="1200" dirty="0">
                <a:solidFill>
                  <a:schemeClr val="bg1"/>
                </a:solidFill>
              </a:rPr>
              <a:t> abrange: ônibus, motoristas, combustível e manutenção.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619125" y="2018131"/>
            <a:ext cx="3278763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pPr algn="r"/>
            <a:r>
              <a:rPr lang="pt-BR" altLang="ko-KR" sz="1200" dirty="0">
                <a:solidFill>
                  <a:schemeClr val="bg1"/>
                </a:solidFill>
              </a:rPr>
              <a:t>Pagamento por km rodado: R$ 6,87 a R$ 8,64</a:t>
            </a:r>
          </a:p>
          <a:p>
            <a:pPr algn="r"/>
            <a:r>
              <a:rPr lang="pt-BR" altLang="ko-KR" sz="1200" dirty="0">
                <a:solidFill>
                  <a:schemeClr val="bg1"/>
                </a:solidFill>
              </a:rPr>
              <a:t>Total  mês: R$ 7.664.169,90</a:t>
            </a:r>
          </a:p>
          <a:p>
            <a:pPr algn="r"/>
            <a:r>
              <a:rPr lang="pt-BR" altLang="ko-KR" sz="1200" dirty="0">
                <a:solidFill>
                  <a:schemeClr val="bg1"/>
                </a:solidFill>
              </a:rPr>
              <a:t>Total anual: R$ 91.970.038,81</a:t>
            </a:r>
          </a:p>
          <a:p>
            <a:pPr algn="r"/>
            <a:r>
              <a:rPr lang="pt-BR" altLang="ko-KR" sz="1200" dirty="0">
                <a:solidFill>
                  <a:schemeClr val="bg1"/>
                </a:solidFill>
              </a:rPr>
              <a:t> </a:t>
            </a:r>
            <a:br>
              <a:rPr lang="pt-BR" altLang="ko-KR" sz="1200" dirty="0">
                <a:solidFill>
                  <a:schemeClr val="bg1"/>
                </a:solidFill>
              </a:rPr>
            </a:b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BD62C7-31F3-4844-BFF0-57AF24275413}"/>
              </a:ext>
            </a:extLst>
          </p:cNvPr>
          <p:cNvSpPr txBox="1"/>
          <p:nvPr/>
        </p:nvSpPr>
        <p:spPr>
          <a:xfrm>
            <a:off x="381765" y="4431907"/>
            <a:ext cx="327876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6 </a:t>
            </a:r>
            <a:r>
              <a:rPr lang="en-US" altLang="ko-KR" sz="1200" dirty="0" err="1">
                <a:solidFill>
                  <a:schemeClr val="bg1"/>
                </a:solidFill>
              </a:rPr>
              <a:t>contratos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envolvendo</a:t>
            </a:r>
            <a:r>
              <a:rPr lang="en-US" altLang="ko-KR" sz="1200" dirty="0">
                <a:solidFill>
                  <a:schemeClr val="bg1"/>
                </a:solidFill>
              </a:rPr>
              <a:t> 2 empresas contratadas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3774384" y="4435988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080626" y="2600828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655082" y="4570406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1D145D0-095D-6B7A-FCEC-282628F63B43}"/>
              </a:ext>
            </a:extLst>
          </p:cNvPr>
          <p:cNvSpPr txBox="1"/>
          <p:nvPr/>
        </p:nvSpPr>
        <p:spPr>
          <a:xfrm>
            <a:off x="2258506" y="6366189"/>
            <a:ext cx="7182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Obs: O Município também conta com frota própria, cerca de 31 ônibus. Assim, frota contratada mais própria corresponde 135 ônibus. E em licitação a compra de 10 ônibus tipo </a:t>
            </a:r>
            <a:r>
              <a:rPr lang="pt-BR" sz="1000" dirty="0" err="1">
                <a:solidFill>
                  <a:schemeClr val="bg1"/>
                </a:solidFill>
              </a:rPr>
              <a:t>Midi</a:t>
            </a:r>
            <a:r>
              <a:rPr lang="pt-BR" sz="1000" dirty="0">
                <a:solidFill>
                  <a:schemeClr val="bg1"/>
                </a:solidFill>
              </a:rPr>
              <a:t> Urbano (</a:t>
            </a:r>
            <a:r>
              <a:rPr lang="en-US" altLang="ko-KR" sz="1000" dirty="0">
                <a:solidFill>
                  <a:schemeClr val="bg1"/>
                </a:solidFill>
                <a:cs typeface="Arial" panose="020B0604020202020204" pitchFamily="34" charset="0"/>
              </a:rPr>
              <a:t>Total </a:t>
            </a:r>
            <a:r>
              <a:rPr lang="en-US" altLang="ko-KR" sz="1000" dirty="0" err="1">
                <a:solidFill>
                  <a:schemeClr val="bg1"/>
                </a:solidFill>
                <a:cs typeface="Arial" panose="020B0604020202020204" pitchFamily="34" charset="0"/>
              </a:rPr>
              <a:t>estimado</a:t>
            </a:r>
            <a:r>
              <a:rPr lang="en-US" altLang="ko-KR" sz="1000" dirty="0">
                <a:solidFill>
                  <a:schemeClr val="bg1"/>
                </a:solidFill>
                <a:cs typeface="Arial" panose="020B0604020202020204" pitchFamily="34" charset="0"/>
              </a:rPr>
              <a:t>: R$ 757.900,00) </a:t>
            </a:r>
            <a:endParaRPr lang="pt-BR" sz="10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D42C96C-9B38-6B73-CD54-A9F9AD0FACC3}"/>
              </a:ext>
            </a:extLst>
          </p:cNvPr>
          <p:cNvSpPr txBox="1"/>
          <p:nvPr/>
        </p:nvSpPr>
        <p:spPr>
          <a:xfrm>
            <a:off x="214978" y="250257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MARICÁ-RJ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66A974-A18B-19D1-F88D-3A20DCBC3785}"/>
              </a:ext>
            </a:extLst>
          </p:cNvPr>
          <p:cNvSpPr txBox="1"/>
          <p:nvPr/>
        </p:nvSpPr>
        <p:spPr>
          <a:xfrm>
            <a:off x="701674" y="5046674"/>
            <a:ext cx="37029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Tempo de fabricação:</a:t>
            </a:r>
            <a:br>
              <a:rPr lang="pt-BR" sz="1200" dirty="0">
                <a:solidFill>
                  <a:schemeClr val="bg1"/>
                </a:solidFill>
              </a:rPr>
            </a:br>
            <a:r>
              <a:rPr lang="en-US" altLang="ko-KR" sz="1200" dirty="0" err="1">
                <a:solidFill>
                  <a:schemeClr val="bg1"/>
                </a:solidFill>
              </a:rPr>
              <a:t>Máximo</a:t>
            </a:r>
            <a:r>
              <a:rPr lang="en-US" altLang="ko-KR" sz="1200" dirty="0">
                <a:solidFill>
                  <a:schemeClr val="bg1"/>
                </a:solidFill>
              </a:rPr>
              <a:t> 3 </a:t>
            </a:r>
            <a:r>
              <a:rPr lang="en-US" altLang="ko-KR" sz="1200" dirty="0" err="1">
                <a:solidFill>
                  <a:schemeClr val="bg1"/>
                </a:solidFill>
              </a:rPr>
              <a:t>anos</a:t>
            </a:r>
            <a:r>
              <a:rPr lang="en-US" altLang="ko-KR" sz="1200" dirty="0">
                <a:solidFill>
                  <a:schemeClr val="bg1"/>
                </a:solidFill>
              </a:rPr>
              <a:t> de </a:t>
            </a:r>
            <a:r>
              <a:rPr lang="en-US" altLang="ko-KR" sz="1200" dirty="0" err="1">
                <a:solidFill>
                  <a:schemeClr val="bg1"/>
                </a:solidFill>
              </a:rPr>
              <a:t>fabricação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quando</a:t>
            </a:r>
            <a:r>
              <a:rPr lang="en-US" altLang="ko-KR" sz="1200" dirty="0">
                <a:solidFill>
                  <a:schemeClr val="bg1"/>
                </a:solidFill>
              </a:rPr>
              <a:t> da </a:t>
            </a:r>
            <a:r>
              <a:rPr lang="en-US" altLang="ko-KR" sz="1200" dirty="0" err="1">
                <a:solidFill>
                  <a:schemeClr val="bg1"/>
                </a:solidFill>
              </a:rPr>
              <a:t>licitação</a:t>
            </a:r>
            <a:endParaRPr lang="pt-BR" sz="1200" dirty="0"/>
          </a:p>
        </p:txBody>
      </p:sp>
      <p:cxnSp>
        <p:nvCxnSpPr>
          <p:cNvPr id="8" name="Elbow Connector 24">
            <a:extLst>
              <a:ext uri="{FF2B5EF4-FFF2-40B4-BE49-F238E27FC236}">
                <a16:creationId xmlns:a16="http://schemas.microsoft.com/office/drawing/2014/main" id="{CEE2AAA3-179A-8D6B-6011-33A7D123D823}"/>
              </a:ext>
            </a:extLst>
          </p:cNvPr>
          <p:cNvCxnSpPr/>
          <p:nvPr/>
        </p:nvCxnSpPr>
        <p:spPr>
          <a:xfrm flipV="1">
            <a:off x="4259915" y="5210578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BB20AEC-DA08-682E-A973-9B8B395B17AD}"/>
              </a:ext>
            </a:extLst>
          </p:cNvPr>
          <p:cNvSpPr txBox="1"/>
          <p:nvPr/>
        </p:nvSpPr>
        <p:spPr>
          <a:xfrm>
            <a:off x="7941658" y="5360077"/>
            <a:ext cx="21593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Km rodada mês: 994.948 </a:t>
            </a:r>
          </a:p>
          <a:p>
            <a:endParaRPr lang="pt-BR" dirty="0"/>
          </a:p>
        </p:txBody>
      </p:sp>
      <p:cxnSp>
        <p:nvCxnSpPr>
          <p:cNvPr id="11" name="Elbow Connector 34">
            <a:extLst>
              <a:ext uri="{FF2B5EF4-FFF2-40B4-BE49-F238E27FC236}">
                <a16:creationId xmlns:a16="http://schemas.microsoft.com/office/drawing/2014/main" id="{6E857B66-1C38-E195-98A9-2DBC8C2E390B}"/>
              </a:ext>
            </a:extLst>
          </p:cNvPr>
          <p:cNvCxnSpPr/>
          <p:nvPr/>
        </p:nvCxnSpPr>
        <p:spPr>
          <a:xfrm rot="10800000">
            <a:off x="7166975" y="5304071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D631DE-F093-FCFE-1EAC-E60824ED56CF}"/>
              </a:ext>
            </a:extLst>
          </p:cNvPr>
          <p:cNvSpPr txBox="1"/>
          <p:nvPr/>
        </p:nvSpPr>
        <p:spPr>
          <a:xfrm>
            <a:off x="5060373" y="963600"/>
            <a:ext cx="191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7030A0"/>
                </a:solidFill>
              </a:rPr>
              <a:t>COMPARATIVO</a:t>
            </a:r>
          </a:p>
        </p:txBody>
      </p:sp>
      <p:pic>
        <p:nvPicPr>
          <p:cNvPr id="12" name="Imagen 19">
            <a:extLst>
              <a:ext uri="{FF2B5EF4-FFF2-40B4-BE49-F238E27FC236}">
                <a16:creationId xmlns:a16="http://schemas.microsoft.com/office/drawing/2014/main" id="{6B290FF3-13DC-F934-32FB-67C3FA737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418" y="147925"/>
            <a:ext cx="2120437" cy="136165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B38F246-D416-C6AD-4C32-023BE56584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757921"/>
              </p:ext>
            </p:extLst>
          </p:nvPr>
        </p:nvGraphicFramePr>
        <p:xfrm>
          <a:off x="958569" y="1843665"/>
          <a:ext cx="10448340" cy="3123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9591657" imgH="2867154" progId="Excel.Sheet.12">
                  <p:embed/>
                </p:oleObj>
              </mc:Choice>
              <mc:Fallback>
                <p:oleObj name="Worksheet" r:id="rId3" imgW="9591657" imgH="28671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8569" y="1843665"/>
                        <a:ext cx="10448340" cy="3123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445703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031" y="360470"/>
            <a:ext cx="6493818" cy="885552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>
              <a:buNone/>
            </a:pPr>
            <a:r>
              <a:rPr lang="en-US" sz="3500" b="1" dirty="0">
                <a:solidFill>
                  <a:srgbClr val="36B9EC"/>
                </a:solidFill>
              </a:rPr>
              <a:t>Fontes de </a:t>
            </a:r>
            <a:r>
              <a:rPr lang="en-US" sz="3500" b="1" dirty="0" err="1">
                <a:solidFill>
                  <a:srgbClr val="36B9EC"/>
                </a:solidFill>
              </a:rPr>
              <a:t>recursos</a:t>
            </a:r>
            <a:r>
              <a:rPr lang="en-US" sz="3500" b="1" dirty="0">
                <a:solidFill>
                  <a:srgbClr val="36B9EC"/>
                </a:solidFill>
              </a:rPr>
              <a:t> </a:t>
            </a:r>
            <a:r>
              <a:rPr lang="en-US" sz="3500" b="1" dirty="0" err="1">
                <a:solidFill>
                  <a:srgbClr val="36B9EC"/>
                </a:solidFill>
              </a:rPr>
              <a:t>cogitadas</a:t>
            </a:r>
            <a:r>
              <a:rPr lang="en-US" sz="3500" b="1" dirty="0">
                <a:solidFill>
                  <a:srgbClr val="36B9EC"/>
                </a:solidFill>
              </a:rPr>
              <a:t> para </a:t>
            </a:r>
            <a:r>
              <a:rPr lang="en-US" sz="3500" b="1" dirty="0" err="1">
                <a:solidFill>
                  <a:srgbClr val="36B9EC"/>
                </a:solidFill>
              </a:rPr>
              <a:t>custear</a:t>
            </a:r>
            <a:r>
              <a:rPr lang="en-US" sz="3500" b="1" dirty="0">
                <a:solidFill>
                  <a:srgbClr val="36B9EC"/>
                </a:solidFill>
              </a:rPr>
              <a:t> Tarifa Zero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5F930B-2E79-4166-B390-CDBACA2EBFB9}"/>
              </a:ext>
            </a:extLst>
          </p:cNvPr>
          <p:cNvGrpSpPr/>
          <p:nvPr/>
        </p:nvGrpSpPr>
        <p:grpSpPr>
          <a:xfrm>
            <a:off x="3944840" y="2362243"/>
            <a:ext cx="4325428" cy="4325428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AD6A35FF-59F5-4397-A877-A70939F33676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8A584821-BA63-4C9C-8AB8-A7B581A3A2D3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D85F4E-CC9D-43CD-A6A1-7EEC55E32525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AF149F72-501E-47AB-A87F-6B213D3E40B8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13427C07-F326-4AF7-9A82-17715C918844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5064181-341B-4B59-BA12-907D3B836C6C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1341587-0B68-45B1-9538-DB8793043ED9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062175-0A35-4B95-820D-F42542DAD10C}"/>
              </a:ext>
            </a:extLst>
          </p:cNvPr>
          <p:cNvGrpSpPr/>
          <p:nvPr/>
        </p:nvGrpSpPr>
        <p:grpSpPr>
          <a:xfrm>
            <a:off x="8169907" y="1810826"/>
            <a:ext cx="3948360" cy="813409"/>
            <a:chOff x="6457218" y="1772816"/>
            <a:chExt cx="2298341" cy="7435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B7655F-3AA4-4BDC-A5AB-98B067B80FDD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478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Conbrança de taxa de empresas de aplicativo de transporte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EBA74E-D161-49A6-B197-BD39FDF3CF29}"/>
                </a:ext>
              </a:extLst>
            </p:cNvPr>
            <p:cNvSpPr txBox="1"/>
            <p:nvPr/>
          </p:nvSpPr>
          <p:spPr>
            <a:xfrm>
              <a:off x="6464313" y="2263154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B1507E-ED19-4D56-A440-4566B9877C31}"/>
              </a:ext>
            </a:extLst>
          </p:cNvPr>
          <p:cNvGrpSpPr/>
          <p:nvPr/>
        </p:nvGrpSpPr>
        <p:grpSpPr>
          <a:xfrm>
            <a:off x="8823465" y="3465077"/>
            <a:ext cx="3093051" cy="574554"/>
            <a:chOff x="6889266" y="3284984"/>
            <a:chExt cx="1998238" cy="5252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BD5A2E-32E0-49A4-965A-6302EC0F409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IPTU progressive no tempo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6C8FE1-7CC1-4648-862B-B084C3CC2F70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9FBBA1-8D31-4A60-B6E6-219641F284F3}"/>
              </a:ext>
            </a:extLst>
          </p:cNvPr>
          <p:cNvGrpSpPr/>
          <p:nvPr/>
        </p:nvGrpSpPr>
        <p:grpSpPr>
          <a:xfrm>
            <a:off x="8406228" y="5480200"/>
            <a:ext cx="3093051" cy="574554"/>
            <a:chOff x="6673242" y="5020022"/>
            <a:chExt cx="2291246" cy="52520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453F4B-EE81-4F5F-AEA2-20DD9A8FB40C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Municipalização da CID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23C0E9-68CE-48C5-9D53-811F1A1D6064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Mediante Projeto de Emenda Contitucional.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E9A559-81DA-4F2E-B62D-99A77DC77C79}"/>
              </a:ext>
            </a:extLst>
          </p:cNvPr>
          <p:cNvGrpSpPr/>
          <p:nvPr/>
        </p:nvGrpSpPr>
        <p:grpSpPr>
          <a:xfrm>
            <a:off x="109031" y="1762543"/>
            <a:ext cx="4181100" cy="1128552"/>
            <a:chOff x="467544" y="1749941"/>
            <a:chExt cx="2291246" cy="10316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6324EF-DC37-4A0D-B394-0336B13C70B1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478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Cobrança de taxas em face de Empresas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178778-A1A9-46E8-AA88-3FAB5EBC6744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759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Justificativa de o transporte público beneficiar toda empresa, independente de contar com funcionário que utiliza o transporte público coletivo.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1F0443-4500-494B-854D-FA9A69880D71}"/>
              </a:ext>
            </a:extLst>
          </p:cNvPr>
          <p:cNvGrpSpPr/>
          <p:nvPr/>
        </p:nvGrpSpPr>
        <p:grpSpPr>
          <a:xfrm>
            <a:off x="336821" y="3465078"/>
            <a:ext cx="3065462" cy="759220"/>
            <a:chOff x="242744" y="3314387"/>
            <a:chExt cx="2011990" cy="69401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EB1907-4571-42CA-8DB2-F7E3941224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Contribuição de melhoria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1F4412-DD31-4E99-A173-179580967123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422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Valorização imobiliária decorrente de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obras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públicas.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7632A5-E8C9-4273-90DE-088187AF15F2}"/>
              </a:ext>
            </a:extLst>
          </p:cNvPr>
          <p:cNvGrpSpPr/>
          <p:nvPr/>
        </p:nvGrpSpPr>
        <p:grpSpPr>
          <a:xfrm>
            <a:off x="0" y="5480200"/>
            <a:ext cx="3887651" cy="574554"/>
            <a:chOff x="251520" y="4998238"/>
            <a:chExt cx="2291246" cy="5252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F473B1-8CA1-4373-B300-6A95478358A9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Exploração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de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estacionamento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público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F0DE06-66ED-4255-BCA1-745C7C488093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Estacionamento rotativo, zona verde.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E19CB9B2-0EEA-4FC8-9843-2F67E89819A7}"/>
              </a:ext>
            </a:extLst>
          </p:cNvPr>
          <p:cNvSpPr/>
          <p:nvPr/>
        </p:nvSpPr>
        <p:spPr>
          <a:xfrm>
            <a:off x="7082026" y="1943364"/>
            <a:ext cx="1033661" cy="383455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59677CE1-5B9A-4102-82D1-127B6E46DE47}"/>
              </a:ext>
            </a:extLst>
          </p:cNvPr>
          <p:cNvSpPr/>
          <p:nvPr/>
        </p:nvSpPr>
        <p:spPr>
          <a:xfrm flipH="1">
            <a:off x="4123973" y="1943364"/>
            <a:ext cx="1033661" cy="383455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2F771AE-FDEC-4C72-B78B-164F9D1E4890}"/>
              </a:ext>
            </a:extLst>
          </p:cNvPr>
          <p:cNvCxnSpPr>
            <a:endCxn id="15" idx="1"/>
          </p:cNvCxnSpPr>
          <p:nvPr/>
        </p:nvCxnSpPr>
        <p:spPr>
          <a:xfrm flipV="1">
            <a:off x="8186871" y="3618968"/>
            <a:ext cx="636594" cy="8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774D6D45-5837-473F-808E-1CB3562A0D44}"/>
              </a:ext>
            </a:extLst>
          </p:cNvPr>
          <p:cNvSpPr/>
          <p:nvPr/>
        </p:nvSpPr>
        <p:spPr>
          <a:xfrm flipH="1">
            <a:off x="3121731" y="5234006"/>
            <a:ext cx="748905" cy="20991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051EA6B-0CEA-4D5D-BDED-E991A5947EB0}"/>
              </a:ext>
            </a:extLst>
          </p:cNvPr>
          <p:cNvCxnSpPr>
            <a:endCxn id="24" idx="3"/>
          </p:cNvCxnSpPr>
          <p:nvPr/>
        </p:nvCxnSpPr>
        <p:spPr>
          <a:xfrm flipH="1" flipV="1">
            <a:off x="3295915" y="3618968"/>
            <a:ext cx="648926" cy="8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76210A54-68E7-4713-B7F1-D334865F24A0}"/>
              </a:ext>
            </a:extLst>
          </p:cNvPr>
          <p:cNvSpPr/>
          <p:nvPr/>
        </p:nvSpPr>
        <p:spPr>
          <a:xfrm>
            <a:off x="8332617" y="5234006"/>
            <a:ext cx="748905" cy="20991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313" y="3170945"/>
            <a:ext cx="3048418" cy="270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3464" y="115170"/>
            <a:ext cx="5646057" cy="844292"/>
            <a:chOff x="2155825" y="2846388"/>
            <a:chExt cx="7877176" cy="117792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2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3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4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5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6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7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8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0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492275" y="1606376"/>
            <a:ext cx="9103346" cy="307777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>
            <a:defPPr/>
          </a:lstStyle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Proposta de instituição do SISTEMA ÚNICO DE MOBILIDADE (SUM)</a:t>
            </a:r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name="adj" fmla="val 94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dirty="0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492275" y="2407622"/>
            <a:ext cx="5494527" cy="447814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defPPr/>
          </a:lstStyle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anose="020B0604020202020204" pitchFamily="34" charset="0"/>
              </a:rPr>
              <a:t>Estrutura similar ao SUS (Sistema Único de Saúde) e ao SUAS (</a:t>
            </a:r>
            <a:r>
              <a:rPr lang="pt-BR" altLang="ko-KR" sz="1200" dirty="0">
                <a:cs typeface="Arial" panose="020B0604020202020204" pitchFamily="34" charset="0"/>
              </a:rPr>
              <a:t>Sistema Único de Assistência Social).</a:t>
            </a:r>
          </a:p>
          <a:p>
            <a:endParaRPr lang="pt-BR" altLang="ko-K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altLang="ko-KR" sz="1200" dirty="0">
                <a:cs typeface="Arial" panose="020B0604020202020204" pitchFamily="34" charset="0"/>
              </a:rPr>
              <a:t>Serviço de Transporte Público Coletivo financiado pela União, Estados, Distrito Federal e Municípios, mediante percentual da arrecadação de impostos.</a:t>
            </a:r>
          </a:p>
          <a:p>
            <a:endParaRPr lang="pt-BR" altLang="ko-K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altLang="ko-KR" sz="1200" dirty="0">
                <a:cs typeface="Arial" panose="020B0604020202020204" pitchFamily="34" charset="0"/>
              </a:rPr>
              <a:t>Possibilidade de fontes adicionais de custeio, como: contribuições dos beneficiados pelo serviço público; receitas de exploração de estacionamentos públicos; contribuições de melhoria decorrentes de valorização imobiliária resultante de investimentos públicos em mobilidade.</a:t>
            </a:r>
          </a:p>
          <a:p>
            <a:endParaRPr lang="en-US" altLang="ko-K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Contribuição pelo uso potencial ou efetivo do sistema viário, a ser instituída: a) pelos Municípios e Distrito Federal, a ser paga pelos proprietários de veículo automotores; b) pela União, a ser paga pelo empregador, pessoa física ou jurídica.</a:t>
            </a:r>
          </a:p>
          <a:p>
            <a:endParaRPr lang="pt-B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Recursos comporão fundo destinado exclusivamente ao financiamento do serviço de </a:t>
            </a:r>
            <a:r>
              <a:rPr lang="pt-BR" altLang="ko-KR" sz="1200" dirty="0">
                <a:cs typeface="Arial" panose="020B0604020202020204" pitchFamily="34" charset="0"/>
              </a:rPr>
              <a:t>Transporte Público Coletivo.</a:t>
            </a:r>
          </a:p>
          <a:p>
            <a:pPr marL="171450" indent="-171450">
              <a:buFont typeface="Wingdings" pitchFamily="2" charset="2"/>
              <a:buChar char="ü"/>
            </a:pPr>
            <a:endParaRPr lang="pt-B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Diretriz de gratuidade ao usuário do transporte público coletivo urbano.</a:t>
            </a:r>
          </a:p>
          <a:p>
            <a:pPr marL="171450" indent="-171450">
              <a:buFont typeface="Wingdings" pitchFamily="2" charset="2"/>
              <a:buChar char="ü"/>
            </a:pPr>
            <a:endParaRPr lang="pt-BR" sz="11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endParaRPr lang="en-US" altLang="ko-KR" sz="11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endParaRPr lang="en-US" altLang="ko-KR" sz="1100" dirty="0">
              <a:cs typeface="Arial" panose="020B0604020202020204" pitchFamily="34" charset="0"/>
            </a:endParaRPr>
          </a:p>
        </p:txBody>
      </p:sp>
      <p:pic>
        <p:nvPicPr>
          <p:cNvPr id="27" name="Imagen 37">
            <a:extLst>
              <a:ext uri="{FF2B5EF4-FFF2-40B4-BE49-F238E27FC236}">
                <a16:creationId xmlns:a16="http://schemas.microsoft.com/office/drawing/2014/main" id="{DCE49405-B1DA-2084-71D0-6B9217F48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6802" y="3058946"/>
            <a:ext cx="6115928" cy="206881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4F5FFAE-7F68-BE04-8197-81FA1AA8B0AF}"/>
              </a:ext>
            </a:extLst>
          </p:cNvPr>
          <p:cNvSpPr txBox="1"/>
          <p:nvPr/>
        </p:nvSpPr>
        <p:spPr>
          <a:xfrm>
            <a:off x="443647" y="1101166"/>
            <a:ext cx="7513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Projeto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 de </a:t>
            </a:r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Emenda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Constitucional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 (PEC) nº 25/2023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096616" y="344275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01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348658" y="3429000"/>
            <a:ext cx="4946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A gestão Luiz Erundina: participação popular nas políticas de transporte, Disssertação de Mestrado/USP-2017:</a:t>
            </a:r>
            <a:b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https://www.teses.usp.br/teses/disponiveis/102/102132/tde-17042018-152926/publico/DissertacaoCorrigidaMilenadeLimaeSilva.pdf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096616" y="1650075"/>
            <a:ext cx="1531549" cy="7848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</a:rPr>
              <a:t>02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362452" y="903389"/>
            <a:ext cx="4946526" cy="1200329"/>
            <a:chOff x="6509851" y="1140014"/>
            <a:chExt cx="4946526" cy="38590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1" y="1140014"/>
              <a:ext cx="4946526" cy="3859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Proposta de Emenda Constitucional (PEC 25/2023): Sistema Único de Mobilidade (SUM), Autoria Deputada Luiz Erundina e outros:</a:t>
              </a:r>
              <a:b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</a:b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https://www.camara.leg.br/proposicoesWeb/prop_mostrarintegra?codteor=2273368&amp;filename=PEC%2025/2023</a:t>
              </a:r>
              <a:b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</a:b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1" y="3708414"/>
              <a:ext cx="494652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endPara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096616" y="2817742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03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348658" y="4370812"/>
            <a:ext cx="4852742" cy="1278011"/>
            <a:chOff x="6521888" y="4753835"/>
            <a:chExt cx="4946526" cy="9225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21888" y="5076517"/>
              <a:ext cx="4946526" cy="59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Formosa-GO: 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https://formosa.go.gov.br/</a:t>
              </a:r>
              <a:b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</a:b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Maricá-RJ: 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https://www.marica.rj.gov.br/tag/tarifa-zero/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 e 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https://www.eptmarica.rj.gov.br/</a:t>
              </a:r>
              <a:endParaRPr lang="en-US" altLang="ko-KR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Mariana-MG: 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https://www.mariana.mg.gov.br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/</a:t>
              </a:r>
              <a:endParaRPr lang="en-US" altLang="ko-KR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21888" y="4753835"/>
              <a:ext cx="4946526" cy="36658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r>
                <a:rPr lang="en-US" altLang="ko-KR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Sites dos Municípios</a:t>
              </a:r>
              <a:r>
                <a:rPr lang="en-US" altLang="ko-KR" sz="2700" b="1" dirty="0">
                  <a:solidFill>
                    <a:schemeClr val="bg1"/>
                  </a:solidFill>
                  <a:cs typeface="Arial" panose="020B0604020202020204" pitchFamily="34" charset="0"/>
                </a:rPr>
                <a:t>:</a:t>
              </a:r>
              <a:endParaRPr lang="ko-KR" altLang="en-US" sz="27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096615" y="5534703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05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1159988" y="1596908"/>
            <a:ext cx="330371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FONTES:</a:t>
            </a:r>
            <a:endParaRPr lang="ko-KR" altLang="en-US" sz="5400" dirty="0">
              <a:effectLst/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9ED5211-17DE-D328-9A20-40F7852A75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702" y="3602182"/>
            <a:ext cx="4559223" cy="280084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2" name="TextBox 12">
            <a:extLst>
              <a:ext uri="{FF2B5EF4-FFF2-40B4-BE49-F238E27FC236}">
                <a16:creationId xmlns:a16="http://schemas.microsoft.com/office/drawing/2014/main" id="{591DF92D-A786-2937-8226-8A1833768DEC}"/>
              </a:ext>
            </a:extLst>
          </p:cNvPr>
          <p:cNvSpPr txBox="1"/>
          <p:nvPr/>
        </p:nvSpPr>
        <p:spPr>
          <a:xfrm>
            <a:off x="6348658" y="504921"/>
            <a:ext cx="49465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Câmara dos Deputados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8D5B7E5F-FA02-0B1E-78F3-62B6DE9CBBF7}"/>
              </a:ext>
            </a:extLst>
          </p:cNvPr>
          <p:cNvSpPr txBox="1"/>
          <p:nvPr/>
        </p:nvSpPr>
        <p:spPr>
          <a:xfrm>
            <a:off x="6362452" y="1858518"/>
            <a:ext cx="49465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Daniel Santini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40984CF2-94EB-19F8-2470-9D89871B515B}"/>
              </a:ext>
            </a:extLst>
          </p:cNvPr>
          <p:cNvSpPr txBox="1"/>
          <p:nvPr/>
        </p:nvSpPr>
        <p:spPr>
          <a:xfrm>
            <a:off x="6362452" y="2238557"/>
            <a:ext cx="494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Planilha: Cidades com tarifa zero universal no Brasil: 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https://docs.google.com/spreadsheets/d/1FFgkyuQEeYYBgk5kWC1P9HKZzlECBS4H/edit#gid=647725414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306B2933-2603-52AB-2592-D3E61B0B3797}"/>
              </a:ext>
            </a:extLst>
          </p:cNvPr>
          <p:cNvSpPr txBox="1"/>
          <p:nvPr/>
        </p:nvSpPr>
        <p:spPr>
          <a:xfrm>
            <a:off x="6348658" y="3032064"/>
            <a:ext cx="49465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Milena de Lima e Silva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8E5E833-B276-D997-2B6A-9DD99964AE1A}"/>
              </a:ext>
            </a:extLst>
          </p:cNvPr>
          <p:cNvSpPr txBox="1"/>
          <p:nvPr/>
        </p:nvSpPr>
        <p:spPr>
          <a:xfrm>
            <a:off x="6348658" y="5792018"/>
            <a:ext cx="4510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0" dirty="0">
                <a:solidFill>
                  <a:srgbClr val="FEFEFE"/>
                </a:solidFill>
                <a:effectLst/>
                <a:latin typeface="Arial" panose="020B0604020202020204" pitchFamily="34" charset="0"/>
              </a:rPr>
              <a:t>Wikipédia – Movimento Passe Livre</a:t>
            </a:r>
            <a:endParaRPr lang="pt-BR" sz="2000" b="1" dirty="0">
              <a:solidFill>
                <a:srgbClr val="FEFEFE"/>
              </a:solidFill>
            </a:endParaRPr>
          </a:p>
        </p:txBody>
      </p:sp>
      <p:sp>
        <p:nvSpPr>
          <p:cNvPr id="28" name="TextBox 2">
            <a:extLst>
              <a:ext uri="{FF2B5EF4-FFF2-40B4-BE49-F238E27FC236}">
                <a16:creationId xmlns:a16="http://schemas.microsoft.com/office/drawing/2014/main" id="{98E82709-E979-1517-9B63-EFB480826A25}"/>
              </a:ext>
            </a:extLst>
          </p:cNvPr>
          <p:cNvSpPr txBox="1"/>
          <p:nvPr/>
        </p:nvSpPr>
        <p:spPr>
          <a:xfrm>
            <a:off x="6348658" y="6136726"/>
            <a:ext cx="494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https://pt.wikipedia.org/wiki/Movimento_Passe_Livre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5FBA3E05-57FA-4AA0-7439-273B2E34B591}"/>
              </a:ext>
            </a:extLst>
          </p:cNvPr>
          <p:cNvSpPr txBox="1"/>
          <p:nvPr/>
        </p:nvSpPr>
        <p:spPr>
          <a:xfrm>
            <a:off x="5096615" y="4193959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04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65705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>
            <a:defPPr/>
          </a:lstStyle>
          <a:p>
            <a:r>
              <a:rPr lang="en-US" dirty="0"/>
              <a:t>Contexto</a:t>
            </a:r>
          </a:p>
        </p:txBody>
      </p:sp>
      <p:grpSp>
        <p:nvGrpSpPr>
          <p:cNvPr id="34" name="Grupo 33"/>
          <p:cNvGrpSpPr/>
          <p:nvPr/>
        </p:nvGrpSpPr>
        <p:grpSpPr>
          <a:xfrm>
            <a:off x="1219201" y="1828810"/>
            <a:ext cx="9451166" cy="4112567"/>
            <a:chOff x="1219201" y="1828810"/>
            <a:chExt cx="9451166" cy="411256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3E2A650-ED7A-4122-9A66-206A8FCE9429}"/>
                </a:ext>
              </a:extLst>
            </p:cNvPr>
            <p:cNvGrpSpPr/>
            <p:nvPr/>
          </p:nvGrpSpPr>
          <p:grpSpPr>
            <a:xfrm>
              <a:off x="2095501" y="3033466"/>
              <a:ext cx="7898195" cy="1512168"/>
              <a:chOff x="955171" y="2708920"/>
              <a:chExt cx="7138954" cy="1512168"/>
            </a:xfrm>
          </p:grpSpPr>
          <p:sp>
            <p:nvSpPr>
              <p:cNvPr id="4" name="Chevron 8">
                <a:extLst>
                  <a:ext uri="{FF2B5EF4-FFF2-40B4-BE49-F238E27FC236}">
                    <a16:creationId xmlns:a16="http://schemas.microsoft.com/office/drawing/2014/main" id="{CC178EFD-F5C1-4961-8265-C501576F90F3}"/>
                  </a:ext>
                </a:extLst>
              </p:cNvPr>
              <p:cNvSpPr/>
              <p:nvPr/>
            </p:nvSpPr>
            <p:spPr>
              <a:xfrm>
                <a:off x="955171" y="2708920"/>
                <a:ext cx="1875088" cy="1512168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Chevron 9">
                <a:extLst>
                  <a:ext uri="{FF2B5EF4-FFF2-40B4-BE49-F238E27FC236}">
                    <a16:creationId xmlns:a16="http://schemas.microsoft.com/office/drawing/2014/main" id="{21EC1E47-51D4-48CC-935D-99FA8527F2B5}"/>
                  </a:ext>
                </a:extLst>
              </p:cNvPr>
              <p:cNvSpPr/>
              <p:nvPr/>
            </p:nvSpPr>
            <p:spPr>
              <a:xfrm>
                <a:off x="2271138" y="2708920"/>
                <a:ext cx="1875088" cy="1512168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Chevron 10">
                <a:extLst>
                  <a:ext uri="{FF2B5EF4-FFF2-40B4-BE49-F238E27FC236}">
                    <a16:creationId xmlns:a16="http://schemas.microsoft.com/office/drawing/2014/main" id="{7CAA0679-F97A-4FDE-AC1D-8375EE655772}"/>
                  </a:ext>
                </a:extLst>
              </p:cNvPr>
              <p:cNvSpPr/>
              <p:nvPr/>
            </p:nvSpPr>
            <p:spPr>
              <a:xfrm>
                <a:off x="3587104" y="2708920"/>
                <a:ext cx="1875088" cy="1512168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Chevron 11">
                <a:extLst>
                  <a:ext uri="{FF2B5EF4-FFF2-40B4-BE49-F238E27FC236}">
                    <a16:creationId xmlns:a16="http://schemas.microsoft.com/office/drawing/2014/main" id="{E4E7EABD-AA78-4CE0-91B0-A28034487AE1}"/>
                  </a:ext>
                </a:extLst>
              </p:cNvPr>
              <p:cNvSpPr/>
              <p:nvPr/>
            </p:nvSpPr>
            <p:spPr>
              <a:xfrm>
                <a:off x="4903071" y="2708920"/>
                <a:ext cx="1875088" cy="1512168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Chevron 12">
                <a:extLst>
                  <a:ext uri="{FF2B5EF4-FFF2-40B4-BE49-F238E27FC236}">
                    <a16:creationId xmlns:a16="http://schemas.microsoft.com/office/drawing/2014/main" id="{D66D3D89-5ECD-42C9-91A6-64E0D28E1BAC}"/>
                  </a:ext>
                </a:extLst>
              </p:cNvPr>
              <p:cNvSpPr/>
              <p:nvPr/>
            </p:nvSpPr>
            <p:spPr>
              <a:xfrm>
                <a:off x="6219037" y="2708920"/>
                <a:ext cx="1875088" cy="1512168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" name="Elbow Connector 14">
              <a:extLst>
                <a:ext uri="{FF2B5EF4-FFF2-40B4-BE49-F238E27FC236}">
                  <a16:creationId xmlns:a16="http://schemas.microsoft.com/office/drawing/2014/main" id="{A37B1EF6-EF8B-455E-B7C3-68F6008801F9}"/>
                </a:ext>
              </a:extLst>
            </p:cNvPr>
            <p:cNvCxnSpPr/>
            <p:nvPr/>
          </p:nvCxnSpPr>
          <p:spPr>
            <a:xfrm flipV="1">
              <a:off x="1219201" y="4709132"/>
              <a:ext cx="1529081" cy="520902"/>
            </a:xfrm>
            <a:prstGeom prst="bentConnector3">
              <a:avLst>
                <a:gd name="adj1" fmla="val -21013"/>
              </a:avLst>
            </a:prstGeom>
            <a:ln w="25400">
              <a:solidFill>
                <a:schemeClr val="accent6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C5E58CC-D3B5-4958-89FD-F5B778B6DD68}"/>
                </a:ext>
              </a:extLst>
            </p:cNvPr>
            <p:cNvGrpSpPr/>
            <p:nvPr/>
          </p:nvGrpSpPr>
          <p:grpSpPr>
            <a:xfrm>
              <a:off x="1393021" y="5076146"/>
              <a:ext cx="2625914" cy="865231"/>
              <a:chOff x="1418441" y="3789040"/>
              <a:chExt cx="2625914" cy="86523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384831-11D3-4CEC-8D3C-C96472FC5ECF}"/>
                  </a:ext>
                </a:extLst>
              </p:cNvPr>
              <p:cNvSpPr txBox="1"/>
              <p:nvPr/>
            </p:nvSpPr>
            <p:spPr>
              <a:xfrm>
                <a:off x="1418441" y="3789040"/>
                <a:ext cx="2453272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Gratuidade proposta em São Paulo-SP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877965-48CB-4493-91A5-8C9283594B7E}"/>
                  </a:ext>
                </a:extLst>
              </p:cNvPr>
              <p:cNvSpPr txBox="1"/>
              <p:nvPr/>
            </p:nvSpPr>
            <p:spPr>
              <a:xfrm>
                <a:off x="1419254" y="4054107"/>
                <a:ext cx="2625101" cy="60016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Tentativa de implantação Tarifa Zero na cidade de São Paulo</a:t>
                </a:r>
                <a:r>
                  <a:rPr lang="en-US" altLang="ko-KR" sz="11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(3)</a:t>
                </a:r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;</a:t>
                </a:r>
              </a:p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1992: 1ª cidade a implantar: Conchas/SP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AA189EC-652C-4277-8720-9A586250D67D}"/>
                </a:ext>
              </a:extLst>
            </p:cNvPr>
            <p:cNvGrpSpPr/>
            <p:nvPr/>
          </p:nvGrpSpPr>
          <p:grpSpPr>
            <a:xfrm>
              <a:off x="4858896" y="5076146"/>
              <a:ext cx="2625914" cy="865231"/>
              <a:chOff x="1418442" y="3789040"/>
              <a:chExt cx="2625914" cy="86523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5E7077-42AA-427C-BF07-E3F6F860EC17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Manifestação em São Paulo-SP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5F8FB1-EB55-43AB-A7DE-EA016C1F9411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625101" cy="60016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Repercusão da manifestação contra aumento da tarifa na cidade de São Paulo; </a:t>
                </a:r>
                <a:b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17 cidades aplicando tarifa zero.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39131CC-8736-44B5-A151-80232A185404}"/>
                </a:ext>
              </a:extLst>
            </p:cNvPr>
            <p:cNvGrpSpPr/>
            <p:nvPr/>
          </p:nvGrpSpPr>
          <p:grpSpPr>
            <a:xfrm>
              <a:off x="8288537" y="5076146"/>
              <a:ext cx="2299625" cy="865231"/>
              <a:chOff x="1235087" y="3789040"/>
              <a:chExt cx="2299625" cy="86523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56F590-7892-4060-A998-D7F6F8C65291}"/>
                  </a:ext>
                </a:extLst>
              </p:cNvPr>
              <p:cNvSpPr txBox="1"/>
              <p:nvPr/>
            </p:nvSpPr>
            <p:spPr>
              <a:xfrm>
                <a:off x="1235087" y="3789040"/>
                <a:ext cx="2299625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PEC SUM; 82 cidades com tarifa zero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1A9E0D-55BE-4067-B247-A0C7ADE547E7}"/>
                  </a:ext>
                </a:extLst>
              </p:cNvPr>
              <p:cNvSpPr txBox="1"/>
              <p:nvPr/>
            </p:nvSpPr>
            <p:spPr>
              <a:xfrm>
                <a:off x="1235087" y="4054107"/>
                <a:ext cx="2197662" cy="60016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PEC 25/2023 – SUM (Sistema Único de Mobilidade)</a:t>
                </a:r>
                <a:r>
                  <a:rPr lang="pt-BR" altLang="ko-KR" sz="11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(1)</a:t>
                </a:r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;</a:t>
                </a:r>
                <a:b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82 cidades aplicando Tarifa Zero</a:t>
                </a:r>
                <a:r>
                  <a:rPr lang="pt-BR" altLang="ko-KR" sz="11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(2)</a:t>
                </a:r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9" name="Elbow Connector 30">
              <a:extLst>
                <a:ext uri="{FF2B5EF4-FFF2-40B4-BE49-F238E27FC236}">
                  <a16:creationId xmlns:a16="http://schemas.microsoft.com/office/drawing/2014/main" id="{16E0C95E-85CF-46AA-A0DE-FACBD34963B0}"/>
                </a:ext>
              </a:extLst>
            </p:cNvPr>
            <p:cNvCxnSpPr/>
            <p:nvPr/>
          </p:nvCxnSpPr>
          <p:spPr>
            <a:xfrm flipV="1">
              <a:off x="4664738" y="4709132"/>
              <a:ext cx="919468" cy="520902"/>
            </a:xfrm>
            <a:prstGeom prst="bentConnector3">
              <a:avLst>
                <a:gd name="adj1" fmla="val -30138"/>
              </a:avLst>
            </a:prstGeom>
            <a:ln w="25400">
              <a:solidFill>
                <a:schemeClr val="accent2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33">
              <a:extLst>
                <a:ext uri="{FF2B5EF4-FFF2-40B4-BE49-F238E27FC236}">
                  <a16:creationId xmlns:a16="http://schemas.microsoft.com/office/drawing/2014/main" id="{25E375FA-92B3-4867-9CA2-77E5EC359D77}"/>
                </a:ext>
              </a:extLst>
            </p:cNvPr>
            <p:cNvCxnSpPr/>
            <p:nvPr/>
          </p:nvCxnSpPr>
          <p:spPr>
            <a:xfrm rot="10800000">
              <a:off x="8631579" y="4709134"/>
              <a:ext cx="2038788" cy="520900"/>
            </a:xfrm>
            <a:prstGeom prst="bentConnector3">
              <a:avLst>
                <a:gd name="adj1" fmla="val -25217"/>
              </a:avLst>
            </a:prstGeom>
            <a:ln w="25400">
              <a:solidFill>
                <a:schemeClr val="accent4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C94062A-5332-43CD-AE11-84A0395556D0}"/>
                </a:ext>
              </a:extLst>
            </p:cNvPr>
            <p:cNvGrpSpPr/>
            <p:nvPr/>
          </p:nvGrpSpPr>
          <p:grpSpPr>
            <a:xfrm>
              <a:off x="1860560" y="1828810"/>
              <a:ext cx="2915021" cy="1034508"/>
              <a:chOff x="1418442" y="3789040"/>
              <a:chExt cx="2915021" cy="1034508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F85039A-E5A5-42C6-BE6D-E15E0D2BF99B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Movimento Passe Livre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742997-87B9-4D96-B81B-9D0A4087548B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914208" cy="76944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Manifestações contra aumento de tarifa em Florianópolis-SC e </a:t>
                </a:r>
                <a:r>
                  <a:rPr lang="pt-BR" altLang="ko-KR" sz="11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Vitória-ES</a:t>
                </a:r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ampliação da bandeira do passe livre estudantil para Tarifa Zero</a:t>
                </a:r>
                <a:r>
                  <a:rPr lang="pt-BR" altLang="ko-KR" sz="11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(5)</a:t>
                </a:r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; 8 cidades aplicando tarifa zero.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4" name="Elbow Connector 43">
              <a:extLst>
                <a:ext uri="{FF2B5EF4-FFF2-40B4-BE49-F238E27FC236}">
                  <a16:creationId xmlns:a16="http://schemas.microsoft.com/office/drawing/2014/main" id="{031A4505-63A0-4D8A-97EE-CFC44C540A48}"/>
                </a:ext>
              </a:extLst>
            </p:cNvPr>
            <p:cNvCxnSpPr/>
            <p:nvPr/>
          </p:nvCxnSpPr>
          <p:spPr>
            <a:xfrm>
              <a:off x="1673028" y="1982699"/>
              <a:ext cx="2542346" cy="854225"/>
            </a:xfrm>
            <a:prstGeom prst="bentConnector3">
              <a:avLst>
                <a:gd name="adj1" fmla="val -6919"/>
              </a:avLst>
            </a:prstGeom>
            <a:ln w="25400">
              <a:solidFill>
                <a:schemeClr val="accent1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12B350E-9C6B-446C-B89C-59744F1B8CF8}"/>
                </a:ext>
              </a:extLst>
            </p:cNvPr>
            <p:cNvGrpSpPr/>
            <p:nvPr/>
          </p:nvGrpSpPr>
          <p:grpSpPr>
            <a:xfrm>
              <a:off x="7875280" y="1828810"/>
              <a:ext cx="2045528" cy="1034508"/>
              <a:chOff x="1418442" y="3789040"/>
              <a:chExt cx="2045528" cy="1034508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188E4D-3E91-4E81-9FDF-26C1887E0F8A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Transporte é Direito social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5BDB1-BE46-47E4-8561-EE912A2223BD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044715" cy="76944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Transporte incluído no rol de Direitos Sociais - Art. 6º/CF (EC 90); 22 cidades aplicando tarifa zero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8" name="Elbow Connector 55">
              <a:extLst>
                <a:ext uri="{FF2B5EF4-FFF2-40B4-BE49-F238E27FC236}">
                  <a16:creationId xmlns:a16="http://schemas.microsoft.com/office/drawing/2014/main" id="{C598C66C-8F40-4104-ABDA-BDF044570A1A}"/>
                </a:ext>
              </a:extLst>
            </p:cNvPr>
            <p:cNvCxnSpPr/>
            <p:nvPr/>
          </p:nvCxnSpPr>
          <p:spPr>
            <a:xfrm flipV="1">
              <a:off x="7259636" y="1982699"/>
              <a:ext cx="2755744" cy="926235"/>
            </a:xfrm>
            <a:prstGeom prst="bentConnector3">
              <a:avLst>
                <a:gd name="adj1" fmla="val 117007"/>
              </a:avLst>
            </a:prstGeom>
            <a:ln w="25400">
              <a:solidFill>
                <a:schemeClr val="accent3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098686-3966-4747-ADFA-340FF0025D13}"/>
                </a:ext>
              </a:extLst>
            </p:cNvPr>
            <p:cNvSpPr txBox="1"/>
            <p:nvPr/>
          </p:nvSpPr>
          <p:spPr>
            <a:xfrm>
              <a:off x="2980112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1990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FDA0BE-330A-45CA-A1F8-53510FB02F47}"/>
                </a:ext>
              </a:extLst>
            </p:cNvPr>
            <p:cNvSpPr txBox="1"/>
            <p:nvPr/>
          </p:nvSpPr>
          <p:spPr>
            <a:xfrm>
              <a:off x="4447138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2005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CEC29-E935-4CF9-84E9-F39D030B4A41}"/>
                </a:ext>
              </a:extLst>
            </p:cNvPr>
            <p:cNvSpPr txBox="1"/>
            <p:nvPr/>
          </p:nvSpPr>
          <p:spPr>
            <a:xfrm>
              <a:off x="5899376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2013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793E32-C95C-4B64-B10B-2474CCE89B49}"/>
                </a:ext>
              </a:extLst>
            </p:cNvPr>
            <p:cNvSpPr txBox="1"/>
            <p:nvPr/>
          </p:nvSpPr>
          <p:spPr>
            <a:xfrm>
              <a:off x="7351614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2015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DC60C7A-3210-4AF2-8348-E70E60895D0F}"/>
                </a:ext>
              </a:extLst>
            </p:cNvPr>
            <p:cNvSpPr txBox="1"/>
            <p:nvPr/>
          </p:nvSpPr>
          <p:spPr>
            <a:xfrm>
              <a:off x="8803852" y="3657551"/>
              <a:ext cx="866181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2023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-35832" y="-27288"/>
            <a:ext cx="5646057" cy="844292"/>
            <a:chOff x="2155825" y="2846388"/>
            <a:chExt cx="7877176" cy="117792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2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3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4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5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6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7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8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0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432294" y="1162279"/>
            <a:ext cx="7335272" cy="646331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>
            <a:defPPr/>
          </a:lstStyle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CIDADES COM TARIFA ZERO</a:t>
            </a:r>
            <a:br>
              <a:rPr lang="en-US" altLang="ko-KR" sz="2800" dirty="0">
                <a:latin typeface="+mj-lt"/>
                <a:cs typeface="Arial" panose="020B0604020202020204" pitchFamily="34" charset="0"/>
              </a:rPr>
            </a:br>
            <a:r>
              <a:rPr lang="en-US" altLang="ko-KR" sz="1400" dirty="0">
                <a:latin typeface="+mj-lt"/>
                <a:cs typeface="Arial" panose="020B0604020202020204" pitchFamily="34" charset="0"/>
              </a:rPr>
              <a:t>POR ESTADO</a:t>
            </a:r>
            <a:endParaRPr lang="ko-KR" altLang="en-US" sz="1400" dirty="0">
              <a:latin typeface="+mj-lt"/>
              <a:cs typeface="Arial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927B57D-62D2-DE96-1389-5824E75CF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946378"/>
              </p:ext>
            </p:extLst>
          </p:nvPr>
        </p:nvGraphicFramePr>
        <p:xfrm>
          <a:off x="360592" y="2637825"/>
          <a:ext cx="1748197" cy="3513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6122">
                  <a:extLst>
                    <a:ext uri="{9D8B030D-6E8A-4147-A177-3AD203B41FA5}">
                      <a16:colId xmlns:a16="http://schemas.microsoft.com/office/drawing/2014/main" val="3064750471"/>
                    </a:ext>
                  </a:extLst>
                </a:gridCol>
                <a:gridCol w="982075">
                  <a:extLst>
                    <a:ext uri="{9D8B030D-6E8A-4147-A177-3AD203B41FA5}">
                      <a16:colId xmlns:a16="http://schemas.microsoft.com/office/drawing/2014/main" val="3744048628"/>
                    </a:ext>
                  </a:extLst>
                </a:gridCol>
              </a:tblGrid>
              <a:tr h="451769">
                <a:tc>
                  <a:txBody>
                    <a:bodyPr/>
                    <a:lstStyle/>
                    <a:p>
                      <a:pPr indent="1333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Estado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Quantidade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09660513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SP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23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33070851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MG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22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5001308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PR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10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96649050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RJ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85259245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SC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6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50651884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GO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4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50082576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CE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3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670908267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2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94755331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ES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1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15547499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MS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1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92075924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RO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1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62438740"/>
                  </a:ext>
                </a:extLst>
              </a:tr>
              <a:tr h="2551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kern="0" dirty="0">
                          <a:effectLst/>
                        </a:rPr>
                        <a:t>Total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effectLst/>
                        </a:rPr>
                        <a:t>82</a:t>
                      </a:r>
                      <a:endParaRPr lang="pt-BR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13561509"/>
                  </a:ext>
                </a:extLst>
              </a:tr>
            </a:tbl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C7ABE8A-DF76-23FD-1F16-FC768067C6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2135174"/>
              </p:ext>
            </p:extLst>
          </p:nvPr>
        </p:nvGraphicFramePr>
        <p:xfrm>
          <a:off x="3456552" y="2276475"/>
          <a:ext cx="7335273" cy="3874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255543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-35832" y="-27288"/>
            <a:ext cx="5646057" cy="844292"/>
            <a:chOff x="2155825" y="2846388"/>
            <a:chExt cx="7877176" cy="117792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2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3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4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5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6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7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8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0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302145" y="1320891"/>
            <a:ext cx="4905581" cy="46166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>
            <a:defPPr/>
          </a:lstStyle>
          <a:p>
            <a:r>
              <a:rPr lang="en-US" altLang="ko-KR" sz="3000" dirty="0">
                <a:latin typeface="+mj-lt"/>
                <a:cs typeface="Arial" panose="020B0604020202020204" pitchFamily="34" charset="0"/>
              </a:rPr>
              <a:t>POPULAÇÃO ABRANGIDA</a:t>
            </a:r>
            <a:endParaRPr lang="ko-KR" altLang="en-US" sz="3000" dirty="0">
              <a:latin typeface="+mj-lt"/>
              <a:cs typeface="Arial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B1D7107-5CE1-D9C4-C803-2BCAF9793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381358"/>
              </p:ext>
            </p:extLst>
          </p:nvPr>
        </p:nvGraphicFramePr>
        <p:xfrm>
          <a:off x="-35832" y="4585593"/>
          <a:ext cx="6278225" cy="1933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989B20E-747A-F7A0-D2AF-6227256701A9}"/>
              </a:ext>
            </a:extLst>
          </p:cNvPr>
          <p:cNvSpPr txBox="1"/>
          <p:nvPr/>
        </p:nvSpPr>
        <p:spPr>
          <a:xfrm>
            <a:off x="258289" y="2020142"/>
            <a:ext cx="399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kern="100" dirty="0">
                <a:effectLst/>
                <a:highlight>
                  <a:srgbClr val="1ED0A6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82 cidades = 3,7 milhões de pessoas.</a:t>
            </a:r>
            <a:endParaRPr lang="pt-BR" dirty="0">
              <a:highlight>
                <a:srgbClr val="1ED0A6"/>
              </a:highlight>
            </a:endParaRP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6027700D-8B90-A3DE-DD46-3D4CF2511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25927"/>
              </p:ext>
            </p:extLst>
          </p:nvPr>
        </p:nvGraphicFramePr>
        <p:xfrm>
          <a:off x="7609885" y="1863816"/>
          <a:ext cx="3525430" cy="4351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5854">
                  <a:extLst>
                    <a:ext uri="{9D8B030D-6E8A-4147-A177-3AD203B41FA5}">
                      <a16:colId xmlns:a16="http://schemas.microsoft.com/office/drawing/2014/main" val="1305267939"/>
                    </a:ext>
                  </a:extLst>
                </a:gridCol>
                <a:gridCol w="572007">
                  <a:extLst>
                    <a:ext uri="{9D8B030D-6E8A-4147-A177-3AD203B41FA5}">
                      <a16:colId xmlns:a16="http://schemas.microsoft.com/office/drawing/2014/main" val="1145568210"/>
                    </a:ext>
                  </a:extLst>
                </a:gridCol>
                <a:gridCol w="933889">
                  <a:extLst>
                    <a:ext uri="{9D8B030D-6E8A-4147-A177-3AD203B41FA5}">
                      <a16:colId xmlns:a16="http://schemas.microsoft.com/office/drawing/2014/main" val="3448493491"/>
                    </a:ext>
                  </a:extLst>
                </a:gridCol>
                <a:gridCol w="583680">
                  <a:extLst>
                    <a:ext uri="{9D8B030D-6E8A-4147-A177-3AD203B41FA5}">
                      <a16:colId xmlns:a16="http://schemas.microsoft.com/office/drawing/2014/main" val="4145721502"/>
                    </a:ext>
                  </a:extLst>
                </a:gridCol>
              </a:tblGrid>
              <a:tr h="3064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Cidades com Tarifa Zero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Estado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População</a:t>
                      </a:r>
                      <a:br>
                        <a:rPr lang="pt-BR" sz="900" kern="0" dirty="0">
                          <a:effectLst/>
                        </a:rPr>
                      </a:br>
                      <a:r>
                        <a:rPr lang="pt-BR" sz="900" kern="0" dirty="0">
                          <a:effectLst/>
                        </a:rPr>
                        <a:t> (Censo 2022)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Início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ctr"/>
                </a:tc>
                <a:extLst>
                  <a:ext uri="{0D108BD9-81ED-4DB2-BD59-A6C34878D82A}">
                    <a16:rowId xmlns:a16="http://schemas.microsoft.com/office/drawing/2014/main" val="950229878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Caucaia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CE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355.679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2021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255134015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Maricá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RJ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197.300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2014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228942706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Ibirité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MG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170.387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1291882674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Paranaguá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PR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145.829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2022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459137065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Balneário Camboriú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SC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139.155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4274794156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Formosa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GO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115.669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2021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2970301426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Ituiutaba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MG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102.217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603474066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Assis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SP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101.409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2021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502471184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Itapeva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SP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89.728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2021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598918566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Cacoal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RO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86.895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374947615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Aquiraz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CE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80.243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2018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910372188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Cianorte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PR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79.527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500272575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Eusébio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CE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74.170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2011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2628574019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Mariana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MG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61.387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b="1" kern="0" dirty="0">
                          <a:effectLst/>
                        </a:rPr>
                        <a:t>2022</a:t>
                      </a:r>
                      <a:endParaRPr lang="pt-BR" sz="1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4273233523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Porto Feliz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SP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56.497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1243703628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Pirapora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MG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55.606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2022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1926065449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Piedade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SP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52.970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51640202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Campo Belo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MG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52.277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2019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1807971214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Parobé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RS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52.058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2022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3918926886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Arthur Nogueira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SP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51.456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2021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74703142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Lagoa da Prata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MG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51.412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2021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2342673373"/>
                  </a:ext>
                </a:extLst>
              </a:tr>
              <a:tr h="18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Vargem Grande Paulista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SP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50.333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900" kern="0" dirty="0">
                          <a:effectLst/>
                        </a:rPr>
                        <a:t>2019</a:t>
                      </a:r>
                      <a:endParaRPr lang="pt-BR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58" marR="40858" marT="0" marB="0" anchor="b"/>
                </a:tc>
                <a:extLst>
                  <a:ext uri="{0D108BD9-81ED-4DB2-BD59-A6C34878D82A}">
                    <a16:rowId xmlns:a16="http://schemas.microsoft.com/office/drawing/2014/main" val="1827993034"/>
                  </a:ext>
                </a:extLst>
              </a:tr>
            </a:tbl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1E7BCB84-921C-0ADE-4A56-B5A3BD83E3E5}"/>
              </a:ext>
            </a:extLst>
          </p:cNvPr>
          <p:cNvSpPr txBox="1"/>
          <p:nvPr/>
        </p:nvSpPr>
        <p:spPr>
          <a:xfrm>
            <a:off x="7609885" y="905392"/>
            <a:ext cx="3138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22 cidades com população acima de 50 mil habitantes:</a:t>
            </a:r>
          </a:p>
        </p:txBody>
      </p:sp>
      <p:graphicFrame>
        <p:nvGraphicFramePr>
          <p:cNvPr id="2" name="Chart 7">
            <a:extLst>
              <a:ext uri="{FF2B5EF4-FFF2-40B4-BE49-F238E27FC236}">
                <a16:creationId xmlns:a16="http://schemas.microsoft.com/office/drawing/2014/main" id="{06BDCEF6-A5D3-A6BD-EE47-F2E16A4D18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876149"/>
              </p:ext>
            </p:extLst>
          </p:nvPr>
        </p:nvGraphicFramePr>
        <p:xfrm>
          <a:off x="544952" y="514302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15">
            <a:extLst>
              <a:ext uri="{FF2B5EF4-FFF2-40B4-BE49-F238E27FC236}">
                <a16:creationId xmlns:a16="http://schemas.microsoft.com/office/drawing/2014/main" id="{6F3DBB2F-42A8-21CA-622C-32834E7DDDDB}"/>
              </a:ext>
            </a:extLst>
          </p:cNvPr>
          <p:cNvSpPr txBox="1"/>
          <p:nvPr/>
        </p:nvSpPr>
        <p:spPr>
          <a:xfrm>
            <a:off x="1957320" y="545491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32">
            <a:extLst>
              <a:ext uri="{FF2B5EF4-FFF2-40B4-BE49-F238E27FC236}">
                <a16:creationId xmlns:a16="http://schemas.microsoft.com/office/drawing/2014/main" id="{07FE8BFD-86BF-C96B-4C87-EA012C02E355}"/>
              </a:ext>
            </a:extLst>
          </p:cNvPr>
          <p:cNvGrpSpPr/>
          <p:nvPr/>
        </p:nvGrpSpPr>
        <p:grpSpPr>
          <a:xfrm>
            <a:off x="2712098" y="5607138"/>
            <a:ext cx="2918765" cy="457182"/>
            <a:chOff x="4473972" y="3432403"/>
            <a:chExt cx="1710461" cy="959004"/>
          </a:xfrm>
        </p:grpSpPr>
        <p:sp>
          <p:nvSpPr>
            <p:cNvPr id="7" name="TextBox 33">
              <a:extLst>
                <a:ext uri="{FF2B5EF4-FFF2-40B4-BE49-F238E27FC236}">
                  <a16:creationId xmlns:a16="http://schemas.microsoft.com/office/drawing/2014/main" id="{FE233933-7AD4-2B78-35B4-AA5ECFCF177A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34">
              <a:extLst>
                <a:ext uri="{FF2B5EF4-FFF2-40B4-BE49-F238E27FC236}">
                  <a16:creationId xmlns:a16="http://schemas.microsoft.com/office/drawing/2014/main" id="{232CCB3C-B2FF-EAC4-32A8-55CFCA7236CD}"/>
                </a:ext>
              </a:extLst>
            </p:cNvPr>
            <p:cNvSpPr txBox="1"/>
            <p:nvPr/>
          </p:nvSpPr>
          <p:spPr>
            <a:xfrm>
              <a:off x="4539524" y="3432403"/>
              <a:ext cx="1644909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Aumento 2022-2023 (62 p/ 82)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8" name="Teardrop 6">
            <a:extLst>
              <a:ext uri="{FF2B5EF4-FFF2-40B4-BE49-F238E27FC236}">
                <a16:creationId xmlns:a16="http://schemas.microsoft.com/office/drawing/2014/main" id="{8BCAC76D-9A74-B098-4C82-A92BB30FB283}"/>
              </a:ext>
            </a:extLst>
          </p:cNvPr>
          <p:cNvSpPr/>
          <p:nvPr/>
        </p:nvSpPr>
        <p:spPr>
          <a:xfrm rot="8100000">
            <a:off x="925676" y="5448105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CB1D7107-5CE1-D9C4-C803-2BCAF97934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341184"/>
              </p:ext>
            </p:extLst>
          </p:nvPr>
        </p:nvGraphicFramePr>
        <p:xfrm>
          <a:off x="245966" y="2487800"/>
          <a:ext cx="4640972" cy="2496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153715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1"/>
            <a:ext cx="11572875" cy="839788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/>
              <a:t>Formosa-GO</a:t>
            </a:r>
          </a:p>
          <a:p>
            <a:pPr marL="0" indent="0" algn="ctr">
              <a:buNone/>
            </a:pPr>
            <a:r>
              <a:rPr lang="en-US" sz="1200" dirty="0"/>
              <a:t>(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115.669 hab)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82497" y="3317181"/>
            <a:ext cx="5343328" cy="1424366"/>
            <a:chOff x="544610" y="2992785"/>
            <a:chExt cx="2299112" cy="142436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544610" y="3339933"/>
              <a:ext cx="22991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Institui a gratuidade no transporte público coletivo.</a:t>
              </a:r>
              <a:br>
                <a:rPr lang="pt-BR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</a:br>
              <a:r>
                <a:rPr lang="pt-BR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Cria Fundo (receitas: dotação orçamentária, receitas de estacionamento rotativo; recursos repassados pelo Estado e União e outras receitas).</a:t>
              </a:r>
              <a:endParaRPr lang="en-US" altLang="ko-KR" sz="1600" dirty="0">
                <a:solidFill>
                  <a:srgbClr val="26262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544610" y="2992785"/>
              <a:ext cx="22184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Lei Municipal nº 650, de 06/08/2021: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327991" y="2464435"/>
            <a:ext cx="2816974" cy="654342"/>
            <a:chOff x="1113334" y="3362835"/>
            <a:chExt cx="2059657" cy="65434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1113334" y="3678623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2021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488" y="5024020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5538972" y="2533380"/>
            <a:ext cx="6653028" cy="981584"/>
            <a:chOff x="4529646" y="6393888"/>
            <a:chExt cx="2059657" cy="981584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altLang="ko-KR" sz="1600" dirty="0">
                  <a:cs typeface="Arial" pitchFamily="34" charset="0"/>
                </a:rPr>
                <a:t>Nome do programa: Transporte para todos.</a:t>
              </a:r>
            </a:p>
            <a:p>
              <a:pPr algn="ctr"/>
              <a:r>
                <a:rPr lang="pt-BR" altLang="ko-KR" sz="1600" dirty="0">
                  <a:cs typeface="Arial" pitchFamily="34" charset="0"/>
                </a:rPr>
                <a:t>3 linhas </a:t>
              </a:r>
              <a:endParaRPr lang="ko-KR" altLang="en-US" sz="1600" dirty="0">
                <a:cs typeface="Arial" pitchFamily="34" charset="0"/>
              </a:endParaRP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3154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305461" y="2018131"/>
            <a:ext cx="2934851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</a:rPr>
              <a:t>Contratos com </a:t>
            </a:r>
            <a:r>
              <a:rPr lang="en-US" altLang="ko-KR" sz="1200" dirty="0" err="1">
                <a:solidFill>
                  <a:schemeClr val="bg1"/>
                </a:solidFill>
              </a:rPr>
              <a:t>vigência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anual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podendo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atingir</a:t>
            </a:r>
            <a:r>
              <a:rPr lang="en-US" altLang="ko-KR" sz="1200" dirty="0">
                <a:solidFill>
                  <a:schemeClr val="bg1"/>
                </a:solidFill>
              </a:rPr>
              <a:t> 5 anos.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4CAEB3-13F2-44E1-8730-831E08709E30}"/>
              </a:ext>
            </a:extLst>
          </p:cNvPr>
          <p:cNvSpPr txBox="1"/>
          <p:nvPr/>
        </p:nvSpPr>
        <p:spPr>
          <a:xfrm>
            <a:off x="8397081" y="4615301"/>
            <a:ext cx="352714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200" dirty="0" err="1">
                <a:solidFill>
                  <a:schemeClr val="bg1"/>
                </a:solidFill>
              </a:rPr>
              <a:t>Contratação</a:t>
            </a:r>
            <a:r>
              <a:rPr lang="en-US" altLang="ko-KR" sz="1200" dirty="0">
                <a:solidFill>
                  <a:schemeClr val="bg1"/>
                </a:solidFill>
              </a:rPr>
              <a:t> I </a:t>
            </a:r>
            <a:r>
              <a:rPr lang="en-US" altLang="ko-KR" sz="1200" dirty="0" err="1">
                <a:solidFill>
                  <a:schemeClr val="bg1"/>
                </a:solidFill>
              </a:rPr>
              <a:t>abrange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ônibus</a:t>
            </a:r>
            <a:r>
              <a:rPr lang="en-US" altLang="ko-KR" sz="1200" dirty="0">
                <a:solidFill>
                  <a:schemeClr val="bg1"/>
                </a:solidFill>
              </a:rPr>
              <a:t> e </a:t>
            </a:r>
            <a:r>
              <a:rPr lang="en-US" altLang="ko-KR" sz="1200" dirty="0" err="1">
                <a:solidFill>
                  <a:schemeClr val="bg1"/>
                </a:solidFill>
              </a:rPr>
              <a:t>motorista</a:t>
            </a:r>
            <a:r>
              <a:rPr lang="en-US" altLang="ko-KR" sz="1200" dirty="0">
                <a:solidFill>
                  <a:schemeClr val="bg1"/>
                </a:solidFill>
              </a:rPr>
              <a:t>: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7 </a:t>
            </a:r>
            <a:r>
              <a:rPr lang="en-US" altLang="ko-KR" sz="1200" dirty="0" err="1">
                <a:solidFill>
                  <a:schemeClr val="bg1"/>
                </a:solidFill>
              </a:rPr>
              <a:t>veículos</a:t>
            </a:r>
            <a:r>
              <a:rPr lang="en-US" altLang="ko-KR" sz="1200" dirty="0">
                <a:solidFill>
                  <a:schemeClr val="bg1"/>
                </a:solidFill>
              </a:rPr>
              <a:t> (5 micro-</a:t>
            </a:r>
            <a:r>
              <a:rPr lang="en-US" altLang="ko-KR" sz="1200" dirty="0" err="1">
                <a:solidFill>
                  <a:schemeClr val="bg1"/>
                </a:solidFill>
              </a:rPr>
              <a:t>ônibus</a:t>
            </a:r>
            <a:r>
              <a:rPr lang="en-US" altLang="ko-KR" sz="1200" dirty="0">
                <a:solidFill>
                  <a:schemeClr val="bg1"/>
                </a:solidFill>
              </a:rPr>
              <a:t> e 2 </a:t>
            </a:r>
            <a:r>
              <a:rPr lang="en-US" altLang="ko-KR" sz="1200" dirty="0" err="1">
                <a:solidFill>
                  <a:schemeClr val="bg1"/>
                </a:solidFill>
              </a:rPr>
              <a:t>ônibus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convencionais</a:t>
            </a:r>
            <a:r>
              <a:rPr lang="en-US" altLang="ko-KR" sz="1200" dirty="0">
                <a:solidFill>
                  <a:schemeClr val="bg1"/>
                </a:solidFill>
              </a:rPr>
              <a:t>)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Contratação</a:t>
            </a:r>
            <a:r>
              <a:rPr lang="en-US" altLang="ko-KR" sz="1200" dirty="0">
                <a:solidFill>
                  <a:schemeClr val="bg1"/>
                </a:solidFill>
              </a:rPr>
              <a:t> II abrange combustível.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1832863" y="1306000"/>
            <a:ext cx="3594397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200" dirty="0">
                <a:solidFill>
                  <a:schemeClr val="bg1"/>
                </a:solidFill>
              </a:rPr>
              <a:t>Pagamento por veículo e motorista mês:</a:t>
            </a:r>
            <a:br>
              <a:rPr lang="pt-BR" altLang="ko-KR" sz="1200" dirty="0">
                <a:solidFill>
                  <a:schemeClr val="bg1"/>
                </a:solidFill>
              </a:rPr>
            </a:br>
            <a:r>
              <a:rPr lang="pt-BR" altLang="ko-KR" sz="1200" dirty="0">
                <a:solidFill>
                  <a:schemeClr val="bg1"/>
                </a:solidFill>
              </a:rPr>
              <a:t>R$ 24.579,96 (ônibus+ motorista)</a:t>
            </a:r>
            <a:br>
              <a:rPr lang="pt-BR" altLang="ko-KR" sz="1200" dirty="0">
                <a:solidFill>
                  <a:schemeClr val="bg1"/>
                </a:solidFill>
              </a:rPr>
            </a:br>
            <a:r>
              <a:rPr lang="pt-BR" altLang="ko-KR" sz="1200" dirty="0">
                <a:solidFill>
                  <a:schemeClr val="bg1"/>
                </a:solidFill>
              </a:rPr>
              <a:t>R$ 18.540,93 (</a:t>
            </a:r>
            <a:r>
              <a:rPr lang="pt-BR" altLang="ko-KR" sz="1200" dirty="0" err="1">
                <a:solidFill>
                  <a:schemeClr val="bg1"/>
                </a:solidFill>
              </a:rPr>
              <a:t>micro-ônibus+motorista</a:t>
            </a:r>
            <a:r>
              <a:rPr lang="pt-BR" altLang="ko-KR" sz="1200" dirty="0">
                <a:solidFill>
                  <a:schemeClr val="bg1"/>
                </a:solidFill>
              </a:rPr>
              <a:t>)</a:t>
            </a:r>
          </a:p>
          <a:p>
            <a:r>
              <a:rPr lang="pt-BR" altLang="ko-KR" sz="1200" dirty="0">
                <a:solidFill>
                  <a:schemeClr val="bg1"/>
                </a:solidFill>
              </a:rPr>
              <a:t>Total  mês: R$ 296.354,34</a:t>
            </a:r>
          </a:p>
          <a:p>
            <a:r>
              <a:rPr lang="pt-BR" altLang="ko-KR" sz="1200" dirty="0">
                <a:solidFill>
                  <a:schemeClr val="bg1"/>
                </a:solidFill>
              </a:rPr>
              <a:t>Total anual: R$ 3.556.252,08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BD62C7-31F3-4844-BFF0-57AF24275413}"/>
              </a:ext>
            </a:extLst>
          </p:cNvPr>
          <p:cNvSpPr txBox="1"/>
          <p:nvPr/>
        </p:nvSpPr>
        <p:spPr>
          <a:xfrm>
            <a:off x="1871482" y="5221556"/>
            <a:ext cx="372884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200" dirty="0">
                <a:solidFill>
                  <a:schemeClr val="bg1"/>
                </a:solidFill>
              </a:rPr>
              <a:t>Máximo 10 anos de fabricação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587401" y="2112153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622401" y="4532196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2" name="Elbow Connector 24">
            <a:extLst>
              <a:ext uri="{FF2B5EF4-FFF2-40B4-BE49-F238E27FC236}">
                <a16:creationId xmlns:a16="http://schemas.microsoft.com/office/drawing/2014/main" id="{92FB8457-EB6B-88F9-A59E-9ADC1393E0AA}"/>
              </a:ext>
            </a:extLst>
          </p:cNvPr>
          <p:cNvCxnSpPr/>
          <p:nvPr/>
        </p:nvCxnSpPr>
        <p:spPr>
          <a:xfrm flipV="1">
            <a:off x="3992730" y="2926947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4">
            <a:extLst>
              <a:ext uri="{FF2B5EF4-FFF2-40B4-BE49-F238E27FC236}">
                <a16:creationId xmlns:a16="http://schemas.microsoft.com/office/drawing/2014/main" id="{99B80D3B-5C88-AF91-79BE-4F607361791F}"/>
              </a:ext>
            </a:extLst>
          </p:cNvPr>
          <p:cNvSpPr txBox="1"/>
          <p:nvPr/>
        </p:nvSpPr>
        <p:spPr>
          <a:xfrm>
            <a:off x="1832863" y="2492274"/>
            <a:ext cx="3594397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200" dirty="0">
                <a:solidFill>
                  <a:schemeClr val="bg1"/>
                </a:solidFill>
              </a:rPr>
              <a:t>Pagamento por litro combustível: </a:t>
            </a:r>
          </a:p>
          <a:p>
            <a:r>
              <a:rPr lang="pt-BR" altLang="ko-KR" sz="1200" dirty="0">
                <a:solidFill>
                  <a:schemeClr val="bg1"/>
                </a:solidFill>
              </a:rPr>
              <a:t>R$ 7,59</a:t>
            </a:r>
            <a:br>
              <a:rPr lang="pt-BR" altLang="ko-KR" sz="1200" dirty="0">
                <a:solidFill>
                  <a:schemeClr val="bg1"/>
                </a:solidFill>
              </a:rPr>
            </a:br>
            <a:r>
              <a:rPr lang="pt-BR" altLang="ko-KR" sz="1200" dirty="0">
                <a:solidFill>
                  <a:schemeClr val="bg1"/>
                </a:solidFill>
              </a:rPr>
              <a:t>Total  mês: 139.992,02</a:t>
            </a:r>
          </a:p>
          <a:p>
            <a:r>
              <a:rPr lang="pt-BR" altLang="ko-KR" sz="1200" dirty="0">
                <a:solidFill>
                  <a:schemeClr val="bg1"/>
                </a:solidFill>
              </a:rPr>
              <a:t>Total anual: R$ 1.679.904,24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2373BCBD-8DA0-C6C1-75B5-81674DFE123A}"/>
              </a:ext>
            </a:extLst>
          </p:cNvPr>
          <p:cNvSpPr txBox="1"/>
          <p:nvPr/>
        </p:nvSpPr>
        <p:spPr>
          <a:xfrm>
            <a:off x="1832863" y="3370659"/>
            <a:ext cx="2934850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Global </a:t>
            </a:r>
            <a:r>
              <a:rPr lang="en-US" altLang="ko-KR" sz="1200" dirty="0" err="1">
                <a:solidFill>
                  <a:schemeClr val="bg1"/>
                </a:solidFill>
              </a:rPr>
              <a:t>mês:R</a:t>
            </a:r>
            <a:r>
              <a:rPr lang="en-US" altLang="ko-KR" sz="1200" dirty="0">
                <a:solidFill>
                  <a:schemeClr val="bg1"/>
                </a:solidFill>
              </a:rPr>
              <a:t>$ 436.346,36:</a:t>
            </a:r>
            <a:br>
              <a:rPr lang="en-US" altLang="ko-KR" sz="1200" dirty="0">
                <a:solidFill>
                  <a:schemeClr val="bg1"/>
                </a:solidFill>
              </a:rPr>
            </a:br>
            <a:r>
              <a:rPr lang="en-US" altLang="ko-KR" sz="1200" dirty="0">
                <a:solidFill>
                  <a:schemeClr val="bg1"/>
                </a:solidFill>
              </a:rPr>
              <a:t>Global ano: R$ 5.236.156,32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10" name="Elbow Connector 24">
            <a:extLst>
              <a:ext uri="{FF2B5EF4-FFF2-40B4-BE49-F238E27FC236}">
                <a16:creationId xmlns:a16="http://schemas.microsoft.com/office/drawing/2014/main" id="{B3892627-6482-55D6-DCAD-0860CF7CACD7}"/>
              </a:ext>
            </a:extLst>
          </p:cNvPr>
          <p:cNvCxnSpPr>
            <a:cxnSpLocks/>
          </p:cNvCxnSpPr>
          <p:nvPr/>
        </p:nvCxnSpPr>
        <p:spPr>
          <a:xfrm flipV="1">
            <a:off x="3948905" y="3651337"/>
            <a:ext cx="482284" cy="183187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0FF5CE3-CED3-7404-6A71-C23C4586CF45}"/>
              </a:ext>
            </a:extLst>
          </p:cNvPr>
          <p:cNvSpPr txBox="1"/>
          <p:nvPr/>
        </p:nvSpPr>
        <p:spPr>
          <a:xfrm>
            <a:off x="95693" y="176843"/>
            <a:ext cx="1837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FORMOSA-GO</a:t>
            </a:r>
          </a:p>
        </p:txBody>
      </p:sp>
      <p:cxnSp>
        <p:nvCxnSpPr>
          <p:cNvPr id="11" name="Elbow Connector 34">
            <a:extLst>
              <a:ext uri="{FF2B5EF4-FFF2-40B4-BE49-F238E27FC236}">
                <a16:creationId xmlns:a16="http://schemas.microsoft.com/office/drawing/2014/main" id="{C5001659-AB92-FD27-DB6C-6C394B619B1F}"/>
              </a:ext>
            </a:extLst>
          </p:cNvPr>
          <p:cNvCxnSpPr>
            <a:cxnSpLocks/>
          </p:cNvCxnSpPr>
          <p:nvPr/>
        </p:nvCxnSpPr>
        <p:spPr>
          <a:xfrm rot="10800000">
            <a:off x="6792551" y="5470540"/>
            <a:ext cx="1038194" cy="291203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1">
            <a:extLst>
              <a:ext uri="{FF2B5EF4-FFF2-40B4-BE49-F238E27FC236}">
                <a16:creationId xmlns:a16="http://schemas.microsoft.com/office/drawing/2014/main" id="{C3496DE8-6EA1-F83B-AEA8-737CF6BF7B9F}"/>
              </a:ext>
            </a:extLst>
          </p:cNvPr>
          <p:cNvSpPr txBox="1"/>
          <p:nvPr/>
        </p:nvSpPr>
        <p:spPr>
          <a:xfrm>
            <a:off x="7968406" y="5616142"/>
            <a:ext cx="3527148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200" dirty="0" err="1">
                <a:solidFill>
                  <a:schemeClr val="bg1"/>
                </a:solidFill>
              </a:rPr>
              <a:t>Média</a:t>
            </a:r>
            <a:r>
              <a:rPr lang="en-US" altLang="ko-KR" sz="1200" dirty="0">
                <a:solidFill>
                  <a:schemeClr val="bg1"/>
                </a:solidFill>
              </a:rPr>
              <a:t> km </a:t>
            </a:r>
            <a:r>
              <a:rPr lang="en-US" altLang="ko-KR" sz="1200" dirty="0" err="1">
                <a:solidFill>
                  <a:schemeClr val="bg1"/>
                </a:solidFill>
              </a:rPr>
              <a:t>rodado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mês</a:t>
            </a:r>
            <a:r>
              <a:rPr lang="en-US" altLang="ko-KR" sz="1200" dirty="0">
                <a:solidFill>
                  <a:schemeClr val="bg1"/>
                </a:solidFill>
              </a:rPr>
              <a:t>: 18.191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048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1"/>
            <a:ext cx="11572875" cy="839788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/>
              <a:t>Mariana-MG</a:t>
            </a:r>
          </a:p>
          <a:p>
            <a:pPr marL="0" indent="0" algn="ctr">
              <a:buNone/>
            </a:pPr>
            <a:r>
              <a:rPr lang="en-US" sz="1200" dirty="0"/>
              <a:t>(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61.387 hab)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82497" y="3317181"/>
            <a:ext cx="5343328" cy="1301255"/>
            <a:chOff x="544610" y="2992785"/>
            <a:chExt cx="2299112" cy="130125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544610" y="3339933"/>
              <a:ext cx="22991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Programa temporário e experimental, por 180 dias, prorrogável.</a:t>
              </a:r>
              <a:br>
                <a:rPr lang="pt-BR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</a:br>
              <a:r>
                <a:rPr lang="pt-BR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Alcança todas as linhas urbanas e rurais do Município.</a:t>
              </a:r>
              <a:br>
                <a:rPr lang="pt-BR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</a:br>
              <a:r>
                <a:rPr lang="pt-BR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Suspende a concessão de vale transporte aos servidores municipais.</a:t>
              </a:r>
              <a:endParaRPr lang="en-US" altLang="ko-KR" sz="1400" dirty="0">
                <a:solidFill>
                  <a:srgbClr val="26262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544610" y="2992785"/>
              <a:ext cx="22184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Lei nº 3.528, de 29/12/2021: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327991" y="2464435"/>
            <a:ext cx="2816974" cy="654342"/>
            <a:chOff x="1113334" y="3362835"/>
            <a:chExt cx="2059657" cy="65434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1113334" y="3678623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2022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488" y="5024020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5538972" y="2533380"/>
            <a:ext cx="6653028" cy="1566360"/>
            <a:chOff x="4529646" y="6393888"/>
            <a:chExt cx="2059657" cy="1566360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Nome do programa: TARIFA ZERO, transporte gratuito para todos!</a:t>
              </a:r>
            </a:p>
            <a:p>
              <a:pPr algn="ctr"/>
              <a:r>
                <a:rPr lang="pt-B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8 urbanas e 16 distritais</a:t>
              </a:r>
              <a:endParaRPr lang="en-US" altLang="ko-KR" sz="1600" dirty="0">
                <a:solidFill>
                  <a:srgbClr val="FF0000"/>
                </a:solidFill>
                <a:cs typeface="Arial" panose="020B0604020202020204" pitchFamily="34" charset="0"/>
              </a:endParaRPr>
            </a:p>
            <a:p>
              <a:pPr algn="ctr"/>
              <a:r>
                <a:rPr lang="pt-BR" altLang="ko-KR" sz="1600" dirty="0">
                  <a:cs typeface="Arial" panose="020B0604020202020204" pitchFamily="34" charset="0"/>
                </a:rPr>
                <a:t>428.520 passageiros transportados por mês</a:t>
              </a:r>
              <a:endParaRPr lang="en-US" altLang="ko-KR" sz="1600" dirty="0">
                <a:cs typeface="Arial" panose="020B0604020202020204" pitchFamily="34" charset="0"/>
              </a:endParaRPr>
            </a:p>
            <a:p>
              <a:pPr algn="ctr"/>
              <a:r>
                <a:rPr lang="pt-B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4.713.718 passageiros transportados por ano</a:t>
              </a: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66449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305461" y="2447052"/>
            <a:ext cx="3134064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200" dirty="0" err="1">
                <a:solidFill>
                  <a:schemeClr val="bg1"/>
                </a:solidFill>
              </a:rPr>
              <a:t>Contrato</a:t>
            </a:r>
            <a:r>
              <a:rPr lang="en-US" altLang="ko-KR" sz="1200" dirty="0">
                <a:solidFill>
                  <a:schemeClr val="bg1"/>
                </a:solidFill>
              </a:rPr>
              <a:t> de </a:t>
            </a:r>
            <a:r>
              <a:rPr lang="en-US" altLang="ko-KR" sz="1200" dirty="0" err="1">
                <a:solidFill>
                  <a:schemeClr val="bg1"/>
                </a:solidFill>
              </a:rPr>
              <a:t>concessão</a:t>
            </a:r>
            <a:r>
              <a:rPr lang="en-US" altLang="ko-KR" sz="1200" dirty="0">
                <a:solidFill>
                  <a:schemeClr val="bg1"/>
                </a:solidFill>
              </a:rPr>
              <a:t> com </a:t>
            </a:r>
            <a:r>
              <a:rPr lang="en-US" altLang="ko-KR" sz="1200" dirty="0" err="1">
                <a:solidFill>
                  <a:schemeClr val="bg1"/>
                </a:solidFill>
              </a:rPr>
              <a:t>vigência</a:t>
            </a:r>
            <a:r>
              <a:rPr lang="en-US" altLang="ko-KR" sz="1200" dirty="0">
                <a:solidFill>
                  <a:schemeClr val="bg1"/>
                </a:solidFill>
              </a:rPr>
              <a:t>:</a:t>
            </a:r>
            <a:br>
              <a:rPr lang="en-US" altLang="ko-KR" sz="1200" dirty="0">
                <a:solidFill>
                  <a:schemeClr val="bg1"/>
                </a:solidFill>
              </a:rPr>
            </a:br>
            <a:r>
              <a:rPr lang="en-US" altLang="ko-KR" sz="1200" dirty="0">
                <a:solidFill>
                  <a:schemeClr val="bg1"/>
                </a:solidFill>
              </a:rPr>
              <a:t>20 </a:t>
            </a:r>
            <a:r>
              <a:rPr lang="en-US" altLang="ko-KR" sz="1200" dirty="0" err="1">
                <a:solidFill>
                  <a:schemeClr val="bg1"/>
                </a:solidFill>
              </a:rPr>
              <a:t>anos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1436095" y="1511988"/>
            <a:ext cx="4381783" cy="12003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200" dirty="0">
                <a:solidFill>
                  <a:schemeClr val="bg1"/>
                </a:solidFill>
              </a:rPr>
              <a:t>Tarifa urbana: R$ 5,95;</a:t>
            </a:r>
          </a:p>
          <a:p>
            <a:r>
              <a:rPr lang="pt-BR" altLang="ko-KR" sz="1200" dirty="0">
                <a:solidFill>
                  <a:schemeClr val="bg1"/>
                </a:solidFill>
              </a:rPr>
              <a:t>Tarifa distrital/rural: R$ 9,64 a R$ 19,61;</a:t>
            </a:r>
          </a:p>
          <a:p>
            <a:endParaRPr lang="pt-BR" altLang="ko-KR" sz="1200" dirty="0">
              <a:solidFill>
                <a:schemeClr val="bg1"/>
              </a:solidFill>
            </a:endParaRPr>
          </a:p>
          <a:p>
            <a:r>
              <a:rPr lang="pt-BR" altLang="ko-KR" sz="1200" dirty="0">
                <a:solidFill>
                  <a:schemeClr val="bg1"/>
                </a:solidFill>
              </a:rPr>
              <a:t>Valor total mensal: R$  1.583.333,33 </a:t>
            </a:r>
          </a:p>
          <a:p>
            <a:r>
              <a:rPr lang="pt-BR" altLang="ko-KR" sz="1200" dirty="0">
                <a:solidFill>
                  <a:schemeClr val="bg1"/>
                </a:solidFill>
              </a:rPr>
              <a:t>Valor total anual: R$ 1</a:t>
            </a:r>
            <a:r>
              <a:rPr lang="pt-BR" sz="1200" dirty="0">
                <a:solidFill>
                  <a:schemeClr val="bg1"/>
                </a:solidFill>
              </a:rPr>
              <a:t>9 milhões</a:t>
            </a:r>
            <a:endParaRPr lang="pt-BR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587401" y="2112153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710848" y="4326213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53003" y="2724941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0" name="Elbow Connector 24">
            <a:extLst>
              <a:ext uri="{FF2B5EF4-FFF2-40B4-BE49-F238E27FC236}">
                <a16:creationId xmlns:a16="http://schemas.microsoft.com/office/drawing/2014/main" id="{B3892627-6482-55D6-DCAD-0860CF7CACD7}"/>
              </a:ext>
            </a:extLst>
          </p:cNvPr>
          <p:cNvCxnSpPr>
            <a:cxnSpLocks/>
          </p:cNvCxnSpPr>
          <p:nvPr/>
        </p:nvCxnSpPr>
        <p:spPr>
          <a:xfrm flipV="1">
            <a:off x="3943861" y="4278160"/>
            <a:ext cx="451591" cy="163125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8BC73CE-9AF1-87B6-9D30-302BB4AC2521}"/>
              </a:ext>
            </a:extLst>
          </p:cNvPr>
          <p:cNvSpPr txBox="1"/>
          <p:nvPr/>
        </p:nvSpPr>
        <p:spPr>
          <a:xfrm>
            <a:off x="1077488" y="4995392"/>
            <a:ext cx="3936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Reajuste anual;</a:t>
            </a:r>
          </a:p>
          <a:p>
            <a:r>
              <a:rPr lang="pt-BR" sz="1200" dirty="0">
                <a:solidFill>
                  <a:schemeClr val="bg1"/>
                </a:solidFill>
              </a:rPr>
              <a:t>Revisão ordinária a cada 4 anos; </a:t>
            </a:r>
            <a:br>
              <a:rPr lang="pt-BR" sz="1200" dirty="0">
                <a:solidFill>
                  <a:schemeClr val="bg1"/>
                </a:solidFill>
              </a:rPr>
            </a:br>
            <a:r>
              <a:rPr lang="pt-BR" sz="1200" dirty="0">
                <a:solidFill>
                  <a:schemeClr val="bg1"/>
                </a:solidFill>
              </a:rPr>
              <a:t>Revisão extraordinária quando cabível;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1118443-A665-D354-340F-029644A43B3C}"/>
              </a:ext>
            </a:extLst>
          </p:cNvPr>
          <p:cNvSpPr txBox="1"/>
          <p:nvPr/>
        </p:nvSpPr>
        <p:spPr>
          <a:xfrm>
            <a:off x="71640" y="177357"/>
            <a:ext cx="176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MARIANA-MG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38D62BC-6441-987D-5FB1-1CA55BBE9639}"/>
              </a:ext>
            </a:extLst>
          </p:cNvPr>
          <p:cNvSpPr txBox="1"/>
          <p:nvPr/>
        </p:nvSpPr>
        <p:spPr>
          <a:xfrm>
            <a:off x="7791193" y="5180616"/>
            <a:ext cx="3527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Frota, combustível, motoristas, manutenção, garagem, equipamentos bilhetagem, Sistema de Acompanhamento e Controle, etc.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88E02CCB-9896-BC28-9005-7FEE147E0D0D}"/>
              </a:ext>
            </a:extLst>
          </p:cNvPr>
          <p:cNvSpPr txBox="1"/>
          <p:nvPr/>
        </p:nvSpPr>
        <p:spPr>
          <a:xfrm>
            <a:off x="8540281" y="4175626"/>
            <a:ext cx="352714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200" dirty="0">
                <a:solidFill>
                  <a:schemeClr val="bg1"/>
                </a:solidFill>
              </a:rPr>
              <a:t>Estimativa no Termo de Referência:</a:t>
            </a:r>
            <a:br>
              <a:rPr lang="pt-BR" altLang="ko-KR" sz="1200" dirty="0">
                <a:solidFill>
                  <a:schemeClr val="bg1"/>
                </a:solidFill>
              </a:rPr>
            </a:br>
            <a:r>
              <a:rPr lang="pt-BR" altLang="ko-KR" sz="1200" dirty="0">
                <a:solidFill>
                  <a:schemeClr val="bg1"/>
                </a:solidFill>
              </a:rPr>
              <a:t>km rodada mês: </a:t>
            </a:r>
            <a:r>
              <a:rPr lang="pt-BR" sz="1200" dirty="0">
                <a:solidFill>
                  <a:schemeClr val="bg1"/>
                </a:solidFill>
              </a:rPr>
              <a:t>147.349</a:t>
            </a:r>
          </a:p>
          <a:p>
            <a:r>
              <a:rPr lang="pt-BR" altLang="ko-KR" sz="1200" dirty="0" err="1">
                <a:solidFill>
                  <a:schemeClr val="bg1"/>
                </a:solidFill>
              </a:rPr>
              <a:t>Véiculos</a:t>
            </a:r>
            <a:r>
              <a:rPr lang="pt-BR" altLang="ko-KR" sz="1200" dirty="0">
                <a:solidFill>
                  <a:schemeClr val="bg1"/>
                </a:solidFill>
              </a:rPr>
              <a:t>: 35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D677EA4-6FEF-69DD-F8D7-778C9294F77F}"/>
              </a:ext>
            </a:extLst>
          </p:cNvPr>
          <p:cNvSpPr txBox="1"/>
          <p:nvPr/>
        </p:nvSpPr>
        <p:spPr>
          <a:xfrm>
            <a:off x="531523" y="3920503"/>
            <a:ext cx="37029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Tempo de fabricação:</a:t>
            </a:r>
            <a:br>
              <a:rPr lang="pt-BR" sz="1200" dirty="0">
                <a:solidFill>
                  <a:schemeClr val="bg1"/>
                </a:solidFill>
              </a:rPr>
            </a:br>
            <a:r>
              <a:rPr lang="pt-BR" sz="1200" dirty="0">
                <a:solidFill>
                  <a:schemeClr val="bg1"/>
                </a:solidFill>
              </a:rPr>
              <a:t>Micro-ônibus: máximo: 8 anos (média: 5 anos);</a:t>
            </a:r>
          </a:p>
          <a:p>
            <a:r>
              <a:rPr lang="pt-BR" sz="1200" dirty="0">
                <a:solidFill>
                  <a:schemeClr val="bg1"/>
                </a:solidFill>
              </a:rPr>
              <a:t>Convencional: máximo: 10 anos (média: 6 anos); </a:t>
            </a:r>
            <a:br>
              <a:rPr lang="pt-BR" sz="1200" dirty="0">
                <a:solidFill>
                  <a:schemeClr val="bg1"/>
                </a:solidFill>
              </a:rPr>
            </a:br>
            <a:r>
              <a:rPr lang="pt-BR" sz="1200" dirty="0">
                <a:solidFill>
                  <a:schemeClr val="bg1"/>
                </a:solidFill>
              </a:rPr>
              <a:t>Rodoviário: máximo 13 anos (média: 10 anos);</a:t>
            </a:r>
            <a:endParaRPr lang="pt-BR" sz="1200" dirty="0"/>
          </a:p>
        </p:txBody>
      </p:sp>
      <p:cxnSp>
        <p:nvCxnSpPr>
          <p:cNvPr id="17" name="Elbow Connector 34">
            <a:extLst>
              <a:ext uri="{FF2B5EF4-FFF2-40B4-BE49-F238E27FC236}">
                <a16:creationId xmlns:a16="http://schemas.microsoft.com/office/drawing/2014/main" id="{A354469D-5B20-1620-A304-EB545E13D5B6}"/>
              </a:ext>
            </a:extLst>
          </p:cNvPr>
          <p:cNvCxnSpPr/>
          <p:nvPr/>
        </p:nvCxnSpPr>
        <p:spPr>
          <a:xfrm rot="10800000">
            <a:off x="7149818" y="5351072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63208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1"/>
            <a:ext cx="11572875" cy="839788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/>
              <a:t>Maricá-RJ </a:t>
            </a:r>
          </a:p>
          <a:p>
            <a:pPr marL="0" indent="0" algn="ctr">
              <a:buNone/>
            </a:pPr>
            <a:r>
              <a:rPr lang="en-US" sz="1200" dirty="0"/>
              <a:t>(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197.300 hab)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82497" y="3317181"/>
            <a:ext cx="5343328" cy="1178145"/>
            <a:chOff x="544610" y="2992785"/>
            <a:chExt cx="2299112" cy="11781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544610" y="3339933"/>
              <a:ext cx="2299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Cria a autarquia Empresa Pública de Transporte – EPT</a:t>
              </a:r>
              <a:r>
                <a:rPr lang="en-US" altLang="ko-KR" sz="1600" dirty="0">
                  <a:solidFill>
                    <a:srgbClr val="262626"/>
                  </a:solidFill>
                  <a:cs typeface="Arial" panose="020B0604020202020204" pitchFamily="34" charset="0"/>
                </a:rPr>
                <a:t>.</a:t>
              </a:r>
            </a:p>
            <a:p>
              <a:r>
                <a:rPr lang="en-US" altLang="ko-KR" sz="1600" dirty="0">
                  <a:solidFill>
                    <a:srgbClr val="262626"/>
                  </a:solidFill>
                  <a:cs typeface="Arial" panose="020B0604020202020204" pitchFamily="34" charset="0"/>
                </a:rPr>
                <a:t>com 58 cargos de motoristas, além de outros cargos operacionais, administrativos e comissionados.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544610" y="2992785"/>
              <a:ext cx="22080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Lei Complementar Municipal nº 244, de 11/09/2014: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327991" y="2464435"/>
            <a:ext cx="2816974" cy="654342"/>
            <a:chOff x="1113334" y="3362835"/>
            <a:chExt cx="2059657" cy="65434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1113334" y="3678623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2014 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488" y="5024020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5538972" y="2533380"/>
            <a:ext cx="6653028" cy="1227806"/>
            <a:chOff x="4529646" y="6393888"/>
            <a:chExt cx="2059657" cy="1227806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altLang="ko-KR" sz="1600" dirty="0">
                  <a:cs typeface="Arial" pitchFamily="34" charset="0"/>
                </a:rPr>
                <a:t>Nome do programa: Transporte para todos </a:t>
              </a:r>
              <a:endParaRPr lang="ko-KR" altLang="en-US" sz="1600" dirty="0">
                <a:cs typeface="Arial" pitchFamily="34" charset="0"/>
              </a:endParaRPr>
            </a:p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39 linhas</a:t>
              </a:r>
              <a:b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</a:b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135 ônibus: 104 (contratação) + 31 (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Município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/EPT)</a:t>
              </a:r>
              <a:r>
                <a:rPr lang="en-US" altLang="ko-KR" sz="1600" dirty="0">
                  <a:solidFill>
                    <a:srgbClr val="262626"/>
                  </a:solidFill>
                  <a:cs typeface="Arial" panose="020B0604020202020204" pitchFamily="34" charset="0"/>
                </a:rPr>
                <a:t>.</a:t>
              </a:r>
              <a:r>
                <a:rPr lang="en-US" altLang="ko-KR" sz="1200" i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</a:t>
              </a:r>
              <a:endParaRPr lang="ko-KR" alt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Contents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9601</TotalTime>
  <Words>1419</Words>
  <Application>Microsoft Office PowerPoint</Application>
  <PresentationFormat>Widescreen</PresentationFormat>
  <Paragraphs>282</Paragraphs>
  <Slides>14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Wingdings</vt:lpstr>
      <vt:lpstr>Contents Slide Master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slidesppt.net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transporte publico</dc:title>
  <dc:creator>Grym</dc:creator>
  <cp:lastModifiedBy>Fernando Resende Barbosa</cp:lastModifiedBy>
  <cp:revision>430</cp:revision>
  <dcterms:created xsi:type="dcterms:W3CDTF">2019-01-14T06:35:35Z</dcterms:created>
  <dcterms:modified xsi:type="dcterms:W3CDTF">2024-04-08T17:25:07Z</dcterms:modified>
  <cp:category>slidesppt.net</cp:category>
</cp:coreProperties>
</file>